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8800425" cy="359997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91" autoAdjust="0"/>
  </p:normalViewPr>
  <p:slideViewPr>
    <p:cSldViewPr snapToGrid="0">
      <p:cViewPr>
        <p:scale>
          <a:sx n="33" d="100"/>
          <a:sy n="33" d="100"/>
        </p:scale>
        <p:origin x="492" y="2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160032" y="5891626"/>
            <a:ext cx="24480361" cy="12533242"/>
          </a:xfrm>
        </p:spPr>
        <p:txBody>
          <a:bodyPr anchor="b"/>
          <a:lstStyle>
            <a:lvl1pPr algn="ctr">
              <a:defRPr sz="18898"/>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3600053" y="18908198"/>
            <a:ext cx="21600319" cy="8691601"/>
          </a:xfrm>
        </p:spPr>
        <p:txBody>
          <a:bodyPr/>
          <a:lstStyle>
            <a:lvl1pPr marL="0" indent="0" algn="ctr">
              <a:buNone/>
              <a:defRPr sz="7559"/>
            </a:lvl1pPr>
            <a:lvl2pPr marL="1440043" indent="0" algn="ctr">
              <a:buNone/>
              <a:defRPr sz="6299"/>
            </a:lvl2pPr>
            <a:lvl3pPr marL="2880086" indent="0" algn="ctr">
              <a:buNone/>
              <a:defRPr sz="5669"/>
            </a:lvl3pPr>
            <a:lvl4pPr marL="4320129" indent="0" algn="ctr">
              <a:buNone/>
              <a:defRPr sz="5040"/>
            </a:lvl4pPr>
            <a:lvl5pPr marL="5760171" indent="0" algn="ctr">
              <a:buNone/>
              <a:defRPr sz="5040"/>
            </a:lvl5pPr>
            <a:lvl6pPr marL="7200214" indent="0" algn="ctr">
              <a:buNone/>
              <a:defRPr sz="5040"/>
            </a:lvl6pPr>
            <a:lvl7pPr marL="8640257" indent="0" algn="ctr">
              <a:buNone/>
              <a:defRPr sz="5040"/>
            </a:lvl7pPr>
            <a:lvl8pPr marL="10080300" indent="0" algn="ctr">
              <a:buNone/>
              <a:defRPr sz="5040"/>
            </a:lvl8pPr>
            <a:lvl9pPr marL="11520343" indent="0" algn="ctr">
              <a:buNone/>
              <a:defRPr sz="504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2C64B8F-8D69-423C-A11C-910D067120FF}" type="datetimeFigureOut">
              <a:rPr lang="es-ES" smtClean="0"/>
              <a:t>08/10/2019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7F35084-024B-42DE-BFD1-B68D9E2108E1}" type="slidenum">
              <a:rPr lang="es-ES" smtClean="0"/>
              <a:t>‹Nº›</a:t>
            </a:fld>
            <a:endParaRPr lang="es-ES"/>
          </a:p>
        </p:txBody>
      </p:sp>
    </p:spTree>
    <p:extLst>
      <p:ext uri="{BB962C8B-B14F-4D97-AF65-F5344CB8AC3E}">
        <p14:creationId xmlns:p14="http://schemas.microsoft.com/office/powerpoint/2010/main" val="1036694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2C64B8F-8D69-423C-A11C-910D067120FF}" type="datetimeFigureOut">
              <a:rPr lang="es-ES" smtClean="0"/>
              <a:t>08/10/2019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7F35084-024B-42DE-BFD1-B68D9E2108E1}" type="slidenum">
              <a:rPr lang="es-ES" smtClean="0"/>
              <a:t>‹Nº›</a:t>
            </a:fld>
            <a:endParaRPr lang="es-ES"/>
          </a:p>
        </p:txBody>
      </p:sp>
    </p:spTree>
    <p:extLst>
      <p:ext uri="{BB962C8B-B14F-4D97-AF65-F5344CB8AC3E}">
        <p14:creationId xmlns:p14="http://schemas.microsoft.com/office/powerpoint/2010/main" val="4102878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6" y="1916653"/>
            <a:ext cx="6210092" cy="3050811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980031" y="1916653"/>
            <a:ext cx="18270270" cy="3050811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2C64B8F-8D69-423C-A11C-910D067120FF}" type="datetimeFigureOut">
              <a:rPr lang="es-ES" smtClean="0"/>
              <a:t>08/10/2019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7F35084-024B-42DE-BFD1-B68D9E2108E1}" type="slidenum">
              <a:rPr lang="es-ES" smtClean="0"/>
              <a:t>‹Nº›</a:t>
            </a:fld>
            <a:endParaRPr lang="es-ES"/>
          </a:p>
        </p:txBody>
      </p:sp>
    </p:spTree>
    <p:extLst>
      <p:ext uri="{BB962C8B-B14F-4D97-AF65-F5344CB8AC3E}">
        <p14:creationId xmlns:p14="http://schemas.microsoft.com/office/powerpoint/2010/main" val="2258198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2C64B8F-8D69-423C-A11C-910D067120FF}" type="datetimeFigureOut">
              <a:rPr lang="es-ES" smtClean="0"/>
              <a:t>08/10/2019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7F35084-024B-42DE-BFD1-B68D9E2108E1}" type="slidenum">
              <a:rPr lang="es-ES" smtClean="0"/>
              <a:t>‹Nº›</a:t>
            </a:fld>
            <a:endParaRPr lang="es-ES"/>
          </a:p>
        </p:txBody>
      </p:sp>
    </p:spTree>
    <p:extLst>
      <p:ext uri="{BB962C8B-B14F-4D97-AF65-F5344CB8AC3E}">
        <p14:creationId xmlns:p14="http://schemas.microsoft.com/office/powerpoint/2010/main" val="957334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65030" y="8974945"/>
            <a:ext cx="24840367" cy="14974888"/>
          </a:xfrm>
        </p:spPr>
        <p:txBody>
          <a:bodyPr anchor="b"/>
          <a:lstStyle>
            <a:lvl1pPr>
              <a:defRPr sz="18898"/>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65030" y="24091502"/>
            <a:ext cx="24840367" cy="7874940"/>
          </a:xfrm>
        </p:spPr>
        <p:txBody>
          <a:bodyPr/>
          <a:lstStyle>
            <a:lvl1pPr marL="0" indent="0">
              <a:buNone/>
              <a:defRPr sz="7559">
                <a:solidFill>
                  <a:schemeClr val="tx1"/>
                </a:solidFill>
              </a:defRPr>
            </a:lvl1pPr>
            <a:lvl2pPr marL="1440043" indent="0">
              <a:buNone/>
              <a:defRPr sz="6299">
                <a:solidFill>
                  <a:schemeClr val="tx1">
                    <a:tint val="75000"/>
                  </a:schemeClr>
                </a:solidFill>
              </a:defRPr>
            </a:lvl2pPr>
            <a:lvl3pPr marL="2880086" indent="0">
              <a:buNone/>
              <a:defRPr sz="5669">
                <a:solidFill>
                  <a:schemeClr val="tx1">
                    <a:tint val="75000"/>
                  </a:schemeClr>
                </a:solidFill>
              </a:defRPr>
            </a:lvl3pPr>
            <a:lvl4pPr marL="4320129" indent="0">
              <a:buNone/>
              <a:defRPr sz="5040">
                <a:solidFill>
                  <a:schemeClr val="tx1">
                    <a:tint val="75000"/>
                  </a:schemeClr>
                </a:solidFill>
              </a:defRPr>
            </a:lvl4pPr>
            <a:lvl5pPr marL="5760171" indent="0">
              <a:buNone/>
              <a:defRPr sz="5040">
                <a:solidFill>
                  <a:schemeClr val="tx1">
                    <a:tint val="75000"/>
                  </a:schemeClr>
                </a:solidFill>
              </a:defRPr>
            </a:lvl5pPr>
            <a:lvl6pPr marL="7200214" indent="0">
              <a:buNone/>
              <a:defRPr sz="5040">
                <a:solidFill>
                  <a:schemeClr val="tx1">
                    <a:tint val="75000"/>
                  </a:schemeClr>
                </a:solidFill>
              </a:defRPr>
            </a:lvl6pPr>
            <a:lvl7pPr marL="8640257" indent="0">
              <a:buNone/>
              <a:defRPr sz="5040">
                <a:solidFill>
                  <a:schemeClr val="tx1">
                    <a:tint val="75000"/>
                  </a:schemeClr>
                </a:solidFill>
              </a:defRPr>
            </a:lvl7pPr>
            <a:lvl8pPr marL="10080300" indent="0">
              <a:buNone/>
              <a:defRPr sz="5040">
                <a:solidFill>
                  <a:schemeClr val="tx1">
                    <a:tint val="75000"/>
                  </a:schemeClr>
                </a:solidFill>
              </a:defRPr>
            </a:lvl8pPr>
            <a:lvl9pPr marL="11520343" indent="0">
              <a:buNone/>
              <a:defRPr sz="504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2C64B8F-8D69-423C-A11C-910D067120FF}" type="datetimeFigureOut">
              <a:rPr lang="es-ES" smtClean="0"/>
              <a:t>08/10/2019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7F35084-024B-42DE-BFD1-B68D9E2108E1}" type="slidenum">
              <a:rPr lang="es-ES" smtClean="0"/>
              <a:t>‹Nº›</a:t>
            </a:fld>
            <a:endParaRPr lang="es-ES"/>
          </a:p>
        </p:txBody>
      </p:sp>
    </p:spTree>
    <p:extLst>
      <p:ext uri="{BB962C8B-B14F-4D97-AF65-F5344CB8AC3E}">
        <p14:creationId xmlns:p14="http://schemas.microsoft.com/office/powerpoint/2010/main" val="2165455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980029" y="9583264"/>
            <a:ext cx="12240181" cy="2284150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14580215" y="9583264"/>
            <a:ext cx="12240181" cy="2284150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2C64B8F-8D69-423C-A11C-910D067120FF}" type="datetimeFigureOut">
              <a:rPr lang="es-ES" smtClean="0"/>
              <a:t>08/10/2019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7F35084-024B-42DE-BFD1-B68D9E2108E1}" type="slidenum">
              <a:rPr lang="es-ES" smtClean="0"/>
              <a:t>‹Nº›</a:t>
            </a:fld>
            <a:endParaRPr lang="es-ES"/>
          </a:p>
        </p:txBody>
      </p:sp>
    </p:spTree>
    <p:extLst>
      <p:ext uri="{BB962C8B-B14F-4D97-AF65-F5344CB8AC3E}">
        <p14:creationId xmlns:p14="http://schemas.microsoft.com/office/powerpoint/2010/main" val="381491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983780" y="1916661"/>
            <a:ext cx="24840367" cy="6958285"/>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983784" y="8824938"/>
            <a:ext cx="12183928" cy="4324966"/>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es-ES"/>
              <a:t>Haga clic para modificar los estilos de texto del patrón</a:t>
            </a:r>
          </a:p>
        </p:txBody>
      </p:sp>
      <p:sp>
        <p:nvSpPr>
          <p:cNvPr id="4" name="Content Placeholder 3"/>
          <p:cNvSpPr>
            <a:spLocks noGrp="1"/>
          </p:cNvSpPr>
          <p:nvPr>
            <p:ph sz="half" idx="2"/>
          </p:nvPr>
        </p:nvSpPr>
        <p:spPr>
          <a:xfrm>
            <a:off x="1983784" y="13149904"/>
            <a:ext cx="12183928" cy="1934152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14580217" y="8824938"/>
            <a:ext cx="12243932" cy="4324966"/>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es-ES"/>
              <a:t>Haga clic para modificar los estilos de texto del patrón</a:t>
            </a:r>
          </a:p>
        </p:txBody>
      </p:sp>
      <p:sp>
        <p:nvSpPr>
          <p:cNvPr id="6" name="Content Placeholder 5"/>
          <p:cNvSpPr>
            <a:spLocks noGrp="1"/>
          </p:cNvSpPr>
          <p:nvPr>
            <p:ph sz="quarter" idx="4"/>
          </p:nvPr>
        </p:nvSpPr>
        <p:spPr>
          <a:xfrm>
            <a:off x="14580217" y="13149904"/>
            <a:ext cx="12243932" cy="1934152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2C64B8F-8D69-423C-A11C-910D067120FF}" type="datetimeFigureOut">
              <a:rPr lang="es-ES" smtClean="0"/>
              <a:t>08/10/2019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7F35084-024B-42DE-BFD1-B68D9E2108E1}" type="slidenum">
              <a:rPr lang="es-ES" smtClean="0"/>
              <a:t>‹Nº›</a:t>
            </a:fld>
            <a:endParaRPr lang="es-ES"/>
          </a:p>
        </p:txBody>
      </p:sp>
    </p:spTree>
    <p:extLst>
      <p:ext uri="{BB962C8B-B14F-4D97-AF65-F5344CB8AC3E}">
        <p14:creationId xmlns:p14="http://schemas.microsoft.com/office/powerpoint/2010/main" val="1757953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2C64B8F-8D69-423C-A11C-910D067120FF}" type="datetimeFigureOut">
              <a:rPr lang="es-ES" smtClean="0"/>
              <a:t>08/10/2019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7F35084-024B-42DE-BFD1-B68D9E2108E1}" type="slidenum">
              <a:rPr lang="es-ES" smtClean="0"/>
              <a:t>‹Nº›</a:t>
            </a:fld>
            <a:endParaRPr lang="es-ES"/>
          </a:p>
        </p:txBody>
      </p:sp>
    </p:spTree>
    <p:extLst>
      <p:ext uri="{BB962C8B-B14F-4D97-AF65-F5344CB8AC3E}">
        <p14:creationId xmlns:p14="http://schemas.microsoft.com/office/powerpoint/2010/main" val="3285700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C64B8F-8D69-423C-A11C-910D067120FF}" type="datetimeFigureOut">
              <a:rPr lang="es-ES" smtClean="0"/>
              <a:t>08/10/2019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27F35084-024B-42DE-BFD1-B68D9E2108E1}" type="slidenum">
              <a:rPr lang="es-ES" smtClean="0"/>
              <a:t>‹Nº›</a:t>
            </a:fld>
            <a:endParaRPr lang="es-ES"/>
          </a:p>
        </p:txBody>
      </p:sp>
    </p:spTree>
    <p:extLst>
      <p:ext uri="{BB962C8B-B14F-4D97-AF65-F5344CB8AC3E}">
        <p14:creationId xmlns:p14="http://schemas.microsoft.com/office/powerpoint/2010/main" val="1638427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83780" y="2399982"/>
            <a:ext cx="9288887" cy="8399939"/>
          </a:xfrm>
        </p:spPr>
        <p:txBody>
          <a:bodyPr anchor="b"/>
          <a:lstStyle>
            <a:lvl1pPr>
              <a:defRPr sz="10079"/>
            </a:lvl1pPr>
          </a:lstStyle>
          <a:p>
            <a:r>
              <a:rPr lang="es-ES"/>
              <a:t>Haga clic para modificar el estilo de título del patrón</a:t>
            </a:r>
            <a:endParaRPr lang="en-US" dirty="0"/>
          </a:p>
        </p:txBody>
      </p:sp>
      <p:sp>
        <p:nvSpPr>
          <p:cNvPr id="3" name="Content Placeholder 2"/>
          <p:cNvSpPr>
            <a:spLocks noGrp="1"/>
          </p:cNvSpPr>
          <p:nvPr>
            <p:ph idx="1"/>
          </p:nvPr>
        </p:nvSpPr>
        <p:spPr>
          <a:xfrm>
            <a:off x="12243932" y="5183304"/>
            <a:ext cx="14580215" cy="25583147"/>
          </a:xfrm>
        </p:spPr>
        <p:txBody>
          <a:bodyPr/>
          <a:lstStyle>
            <a:lvl1pPr>
              <a:defRPr sz="10079"/>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983780" y="10799922"/>
            <a:ext cx="9288887" cy="20008190"/>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2C64B8F-8D69-423C-A11C-910D067120FF}" type="datetimeFigureOut">
              <a:rPr lang="es-ES" smtClean="0"/>
              <a:t>08/10/2019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7F35084-024B-42DE-BFD1-B68D9E2108E1}" type="slidenum">
              <a:rPr lang="es-ES" smtClean="0"/>
              <a:t>‹Nº›</a:t>
            </a:fld>
            <a:endParaRPr lang="es-ES"/>
          </a:p>
        </p:txBody>
      </p:sp>
    </p:spTree>
    <p:extLst>
      <p:ext uri="{BB962C8B-B14F-4D97-AF65-F5344CB8AC3E}">
        <p14:creationId xmlns:p14="http://schemas.microsoft.com/office/powerpoint/2010/main" val="311035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83780" y="2399982"/>
            <a:ext cx="9288887" cy="8399939"/>
          </a:xfrm>
        </p:spPr>
        <p:txBody>
          <a:bodyPr anchor="b"/>
          <a:lstStyle>
            <a:lvl1pPr>
              <a:defRPr sz="10079"/>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2243932" y="5183304"/>
            <a:ext cx="14580215" cy="25583147"/>
          </a:xfrm>
        </p:spPr>
        <p:txBody>
          <a:bodyPr anchor="t"/>
          <a:lstStyle>
            <a:lvl1pPr marL="0" indent="0">
              <a:buNone/>
              <a:defRPr sz="10079"/>
            </a:lvl1pPr>
            <a:lvl2pPr marL="1440043" indent="0">
              <a:buNone/>
              <a:defRPr sz="8819"/>
            </a:lvl2pPr>
            <a:lvl3pPr marL="2880086" indent="0">
              <a:buNone/>
              <a:defRPr sz="7559"/>
            </a:lvl3pPr>
            <a:lvl4pPr marL="4320129" indent="0">
              <a:buNone/>
              <a:defRPr sz="6299"/>
            </a:lvl4pPr>
            <a:lvl5pPr marL="5760171" indent="0">
              <a:buNone/>
              <a:defRPr sz="6299"/>
            </a:lvl5pPr>
            <a:lvl6pPr marL="7200214" indent="0">
              <a:buNone/>
              <a:defRPr sz="6299"/>
            </a:lvl6pPr>
            <a:lvl7pPr marL="8640257" indent="0">
              <a:buNone/>
              <a:defRPr sz="6299"/>
            </a:lvl7pPr>
            <a:lvl8pPr marL="10080300" indent="0">
              <a:buNone/>
              <a:defRPr sz="6299"/>
            </a:lvl8pPr>
            <a:lvl9pPr marL="11520343" indent="0">
              <a:buNone/>
              <a:defRPr sz="6299"/>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983780" y="10799922"/>
            <a:ext cx="9288887" cy="20008190"/>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2C64B8F-8D69-423C-A11C-910D067120FF}" type="datetimeFigureOut">
              <a:rPr lang="es-ES" smtClean="0"/>
              <a:t>08/10/2019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7F35084-024B-42DE-BFD1-B68D9E2108E1}" type="slidenum">
              <a:rPr lang="es-ES" smtClean="0"/>
              <a:t>‹Nº›</a:t>
            </a:fld>
            <a:endParaRPr lang="es-ES"/>
          </a:p>
        </p:txBody>
      </p:sp>
    </p:spTree>
    <p:extLst>
      <p:ext uri="{BB962C8B-B14F-4D97-AF65-F5344CB8AC3E}">
        <p14:creationId xmlns:p14="http://schemas.microsoft.com/office/powerpoint/2010/main" val="2658977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29" y="1916661"/>
            <a:ext cx="24840367" cy="695828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980029" y="9583264"/>
            <a:ext cx="24840367" cy="2284150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980029" y="33366432"/>
            <a:ext cx="6480096" cy="1916653"/>
          </a:xfrm>
          <a:prstGeom prst="rect">
            <a:avLst/>
          </a:prstGeom>
        </p:spPr>
        <p:txBody>
          <a:bodyPr vert="horz" lIns="91440" tIns="45720" rIns="91440" bIns="45720" rtlCol="0" anchor="ctr"/>
          <a:lstStyle>
            <a:lvl1pPr algn="l">
              <a:defRPr sz="3780">
                <a:solidFill>
                  <a:schemeClr val="tx1">
                    <a:tint val="75000"/>
                  </a:schemeClr>
                </a:solidFill>
              </a:defRPr>
            </a:lvl1pPr>
          </a:lstStyle>
          <a:p>
            <a:fld id="{32C64B8F-8D69-423C-A11C-910D067120FF}" type="datetimeFigureOut">
              <a:rPr lang="es-ES" smtClean="0"/>
              <a:t>08/10/2019</a:t>
            </a:fld>
            <a:endParaRPr lang="es-ES"/>
          </a:p>
        </p:txBody>
      </p:sp>
      <p:sp>
        <p:nvSpPr>
          <p:cNvPr id="5" name="Footer Placeholder 4"/>
          <p:cNvSpPr>
            <a:spLocks noGrp="1"/>
          </p:cNvSpPr>
          <p:nvPr>
            <p:ph type="ftr" sz="quarter" idx="3"/>
          </p:nvPr>
        </p:nvSpPr>
        <p:spPr>
          <a:xfrm>
            <a:off x="9540141" y="33366432"/>
            <a:ext cx="9720143" cy="1916653"/>
          </a:xfrm>
          <a:prstGeom prst="rect">
            <a:avLst/>
          </a:prstGeom>
        </p:spPr>
        <p:txBody>
          <a:bodyPr vert="horz" lIns="91440" tIns="45720" rIns="91440" bIns="45720" rtlCol="0" anchor="ctr"/>
          <a:lstStyle>
            <a:lvl1pPr algn="ctr">
              <a:defRPr sz="378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20340300" y="33366432"/>
            <a:ext cx="6480096" cy="1916653"/>
          </a:xfrm>
          <a:prstGeom prst="rect">
            <a:avLst/>
          </a:prstGeom>
        </p:spPr>
        <p:txBody>
          <a:bodyPr vert="horz" lIns="91440" tIns="45720" rIns="91440" bIns="45720" rtlCol="0" anchor="ctr"/>
          <a:lstStyle>
            <a:lvl1pPr algn="r">
              <a:defRPr sz="3780">
                <a:solidFill>
                  <a:schemeClr val="tx1">
                    <a:tint val="75000"/>
                  </a:schemeClr>
                </a:solidFill>
              </a:defRPr>
            </a:lvl1pPr>
          </a:lstStyle>
          <a:p>
            <a:fld id="{27F35084-024B-42DE-BFD1-B68D9E2108E1}" type="slidenum">
              <a:rPr lang="es-ES" smtClean="0"/>
              <a:t>‹Nº›</a:t>
            </a:fld>
            <a:endParaRPr lang="es-ES"/>
          </a:p>
        </p:txBody>
      </p:sp>
    </p:spTree>
    <p:extLst>
      <p:ext uri="{BB962C8B-B14F-4D97-AF65-F5344CB8AC3E}">
        <p14:creationId xmlns:p14="http://schemas.microsoft.com/office/powerpoint/2010/main" val="5454818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80086" rtl="0" eaLnBrk="1" latinLnBrk="0" hangingPunct="1">
        <a:lnSpc>
          <a:spcPct val="90000"/>
        </a:lnSpc>
        <a:spcBef>
          <a:spcPct val="0"/>
        </a:spcBef>
        <a:buNone/>
        <a:defRPr sz="13859" kern="1200">
          <a:solidFill>
            <a:schemeClr val="tx1"/>
          </a:solidFill>
          <a:latin typeface="+mj-lt"/>
          <a:ea typeface="+mj-ea"/>
          <a:cs typeface="+mj-cs"/>
        </a:defRPr>
      </a:lvl1pPr>
    </p:titleStyle>
    <p:bodyStyle>
      <a:lvl1pPr marL="720021" indent="-720021" algn="l" defTabSz="2880086"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60064" indent="-720021" algn="l" defTabSz="2880086"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600107" indent="-720021" algn="l" defTabSz="2880086"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40150"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80193"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20236"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60278"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800321"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40364"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80086" rtl="0" eaLnBrk="1" latinLnBrk="0" hangingPunct="1">
        <a:defRPr sz="5669" kern="1200">
          <a:solidFill>
            <a:schemeClr val="tx1"/>
          </a:solidFill>
          <a:latin typeface="+mn-lt"/>
          <a:ea typeface="+mn-ea"/>
          <a:cs typeface="+mn-cs"/>
        </a:defRPr>
      </a:lvl1pPr>
      <a:lvl2pPr marL="1440043" algn="l" defTabSz="2880086" rtl="0" eaLnBrk="1" latinLnBrk="0" hangingPunct="1">
        <a:defRPr sz="5669" kern="1200">
          <a:solidFill>
            <a:schemeClr val="tx1"/>
          </a:solidFill>
          <a:latin typeface="+mn-lt"/>
          <a:ea typeface="+mn-ea"/>
          <a:cs typeface="+mn-cs"/>
        </a:defRPr>
      </a:lvl2pPr>
      <a:lvl3pPr marL="2880086" algn="l" defTabSz="2880086" rtl="0" eaLnBrk="1" latinLnBrk="0" hangingPunct="1">
        <a:defRPr sz="5669" kern="1200">
          <a:solidFill>
            <a:schemeClr val="tx1"/>
          </a:solidFill>
          <a:latin typeface="+mn-lt"/>
          <a:ea typeface="+mn-ea"/>
          <a:cs typeface="+mn-cs"/>
        </a:defRPr>
      </a:lvl3pPr>
      <a:lvl4pPr marL="4320129" algn="l" defTabSz="2880086" rtl="0" eaLnBrk="1" latinLnBrk="0" hangingPunct="1">
        <a:defRPr sz="5669" kern="1200">
          <a:solidFill>
            <a:schemeClr val="tx1"/>
          </a:solidFill>
          <a:latin typeface="+mn-lt"/>
          <a:ea typeface="+mn-ea"/>
          <a:cs typeface="+mn-cs"/>
        </a:defRPr>
      </a:lvl4pPr>
      <a:lvl5pPr marL="5760171" algn="l" defTabSz="2880086" rtl="0" eaLnBrk="1" latinLnBrk="0" hangingPunct="1">
        <a:defRPr sz="5669" kern="1200">
          <a:solidFill>
            <a:schemeClr val="tx1"/>
          </a:solidFill>
          <a:latin typeface="+mn-lt"/>
          <a:ea typeface="+mn-ea"/>
          <a:cs typeface="+mn-cs"/>
        </a:defRPr>
      </a:lvl5pPr>
      <a:lvl6pPr marL="7200214" algn="l" defTabSz="2880086" rtl="0" eaLnBrk="1" latinLnBrk="0" hangingPunct="1">
        <a:defRPr sz="5669" kern="1200">
          <a:solidFill>
            <a:schemeClr val="tx1"/>
          </a:solidFill>
          <a:latin typeface="+mn-lt"/>
          <a:ea typeface="+mn-ea"/>
          <a:cs typeface="+mn-cs"/>
        </a:defRPr>
      </a:lvl6pPr>
      <a:lvl7pPr marL="8640257" algn="l" defTabSz="2880086" rtl="0" eaLnBrk="1" latinLnBrk="0" hangingPunct="1">
        <a:defRPr sz="5669" kern="1200">
          <a:solidFill>
            <a:schemeClr val="tx1"/>
          </a:solidFill>
          <a:latin typeface="+mn-lt"/>
          <a:ea typeface="+mn-ea"/>
          <a:cs typeface="+mn-cs"/>
        </a:defRPr>
      </a:lvl7pPr>
      <a:lvl8pPr marL="10080300" algn="l" defTabSz="2880086" rtl="0" eaLnBrk="1" latinLnBrk="0" hangingPunct="1">
        <a:defRPr sz="5669" kern="1200">
          <a:solidFill>
            <a:schemeClr val="tx1"/>
          </a:solidFill>
          <a:latin typeface="+mn-lt"/>
          <a:ea typeface="+mn-ea"/>
          <a:cs typeface="+mn-cs"/>
        </a:defRPr>
      </a:lvl8pPr>
      <a:lvl9pPr marL="11520343" algn="l" defTabSz="2880086"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FE2F0E36-A213-438C-B15D-83B10C280A42}"/>
              </a:ext>
            </a:extLst>
          </p:cNvPr>
          <p:cNvSpPr txBox="1"/>
          <p:nvPr/>
        </p:nvSpPr>
        <p:spPr>
          <a:xfrm>
            <a:off x="678427" y="5308088"/>
            <a:ext cx="7108722" cy="4524315"/>
          </a:xfrm>
          <a:prstGeom prst="rect">
            <a:avLst/>
          </a:prstGeom>
          <a:noFill/>
        </p:spPr>
        <p:txBody>
          <a:bodyPr wrap="square" rtlCol="0">
            <a:spAutoFit/>
          </a:bodyPr>
          <a:lstStyle/>
          <a:p>
            <a:pPr algn="just">
              <a:lnSpc>
                <a:spcPct val="150000"/>
              </a:lnSpc>
            </a:pPr>
            <a:r>
              <a:rPr lang="es-ES" sz="2400" dirty="0"/>
              <a:t>El catéter PICC es una vía central de acceso periférico</a:t>
            </a:r>
          </a:p>
          <a:p>
            <a:pPr lvl="0" algn="just">
              <a:lnSpc>
                <a:spcPct val="150000"/>
              </a:lnSpc>
            </a:pPr>
            <a:r>
              <a:rPr lang="es-ES" sz="2400" dirty="0"/>
              <a:t>- La punta del catéter ha de estar situada en el tercio inferior de la vena cava superior, a unos 2 cm de la unión atrio-</a:t>
            </a:r>
            <a:r>
              <a:rPr lang="es-ES" sz="2400" dirty="0" err="1"/>
              <a:t>caval</a:t>
            </a:r>
            <a:endParaRPr lang="es-ES" sz="2400" dirty="0"/>
          </a:p>
          <a:p>
            <a:pPr lvl="0" algn="just">
              <a:lnSpc>
                <a:spcPct val="150000"/>
              </a:lnSpc>
            </a:pPr>
            <a:r>
              <a:rPr lang="es-ES" sz="2400" dirty="0"/>
              <a:t>- Acceso periférico: el brazo derecho y la vena basílica son la primera opción para su inserción. (Esto no descarta otras posibilidades como el brazo izquierdo o la vena cefálica, individualizando cada caso)</a:t>
            </a:r>
          </a:p>
        </p:txBody>
      </p:sp>
      <p:sp>
        <p:nvSpPr>
          <p:cNvPr id="9" name="CuadroTexto 8">
            <a:extLst>
              <a:ext uri="{FF2B5EF4-FFF2-40B4-BE49-F238E27FC236}">
                <a16:creationId xmlns:a16="http://schemas.microsoft.com/office/drawing/2014/main" id="{9B028439-19C4-4329-A5C8-7523F6F6CD88}"/>
              </a:ext>
            </a:extLst>
          </p:cNvPr>
          <p:cNvSpPr txBox="1"/>
          <p:nvPr/>
        </p:nvSpPr>
        <p:spPr>
          <a:xfrm rot="10800000" flipH="1" flipV="1">
            <a:off x="16282220" y="5992660"/>
            <a:ext cx="11857703" cy="3970318"/>
          </a:xfrm>
          <a:prstGeom prst="rect">
            <a:avLst/>
          </a:prstGeom>
          <a:noFill/>
        </p:spPr>
        <p:txBody>
          <a:bodyPr wrap="square" rtlCol="0">
            <a:spAutoFit/>
          </a:bodyPr>
          <a:lstStyle/>
          <a:p>
            <a:pPr algn="just">
              <a:lnSpc>
                <a:spcPct val="150000"/>
              </a:lnSpc>
            </a:pPr>
            <a:r>
              <a:rPr lang="es-ES" sz="2400" dirty="0"/>
              <a:t>En el Hospital de Alicante se implantan en los Servicios de Radiología Vascular y UCI, mediante técnica </a:t>
            </a:r>
            <a:r>
              <a:rPr lang="es-ES" sz="2400" dirty="0" err="1"/>
              <a:t>ecoguiada</a:t>
            </a:r>
            <a:r>
              <a:rPr lang="es-ES" sz="2400" dirty="0"/>
              <a:t>, por personal de Enfermería formado en la materia.</a:t>
            </a:r>
          </a:p>
          <a:p>
            <a:pPr algn="just">
              <a:lnSpc>
                <a:spcPct val="150000"/>
              </a:lnSpc>
            </a:pPr>
            <a:r>
              <a:rPr lang="es-ES" sz="2400" dirty="0"/>
              <a:t>El tipo de PICC más utilizado en Hematología, es el PICC DE PUNTA ABIERTA CON VÁLVULA PROXIMAL (SIN PINZA), que mantiene la PRESIÓN POSITIVA, de doble luz y ALTO FLUJO, que admiten presiones altas de infusión.</a:t>
            </a:r>
          </a:p>
          <a:p>
            <a:pPr algn="just">
              <a:lnSpc>
                <a:spcPct val="150000"/>
              </a:lnSpc>
            </a:pPr>
            <a:r>
              <a:rPr lang="es-ES" sz="2400" dirty="0"/>
              <a:t>El paciente dispondrá de cartilla individual de instrucciones y registro de cuidados, que se entregará en el servicio de instauración del PICC.</a:t>
            </a:r>
          </a:p>
        </p:txBody>
      </p:sp>
      <p:sp>
        <p:nvSpPr>
          <p:cNvPr id="10" name="Rectángulo: esquinas redondeadas 9">
            <a:extLst>
              <a:ext uri="{FF2B5EF4-FFF2-40B4-BE49-F238E27FC236}">
                <a16:creationId xmlns:a16="http://schemas.microsoft.com/office/drawing/2014/main" id="{74C3EA82-4F96-430A-B4FC-799FFC128B76}"/>
              </a:ext>
            </a:extLst>
          </p:cNvPr>
          <p:cNvSpPr/>
          <p:nvPr/>
        </p:nvSpPr>
        <p:spPr>
          <a:xfrm>
            <a:off x="10882287" y="15616847"/>
            <a:ext cx="7920524" cy="10605785"/>
          </a:xfrm>
          <a:prstGeom prst="roundRect">
            <a:avLst/>
          </a:prstGeom>
          <a:solidFill>
            <a:schemeClr val="accent6">
              <a:lumMod val="60000"/>
              <a:lumOff val="4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s-ES" sz="2400" b="1" dirty="0">
                <a:solidFill>
                  <a:schemeClr val="tx1"/>
                </a:solidFill>
                <a:effectLst>
                  <a:outerShdw blurRad="38100" dist="19050" dir="2700000" algn="tl">
                    <a:schemeClr val="dk1">
                      <a:alpha val="40000"/>
                    </a:schemeClr>
                  </a:outerShdw>
                </a:effectLst>
              </a:rPr>
              <a:t>EL LAVADO CON PRESIÓN POSITIVA</a:t>
            </a:r>
            <a:r>
              <a:rPr lang="es-ES" sz="2400" dirty="0">
                <a:solidFill>
                  <a:schemeClr val="tx1"/>
                </a:solidFill>
                <a:effectLst>
                  <a:outerShdw blurRad="38100" dist="19050" dir="2700000" algn="tl">
                    <a:schemeClr val="dk1">
                      <a:alpha val="40000"/>
                    </a:schemeClr>
                  </a:outerShdw>
                </a:effectLst>
              </a:rPr>
              <a:t> </a:t>
            </a:r>
            <a:r>
              <a:rPr lang="es-ES" sz="2400" dirty="0">
                <a:solidFill>
                  <a:schemeClr val="tx1"/>
                </a:solidFill>
              </a:rPr>
              <a:t>se realiza para garantizar que no retroceda sangre por el dispositivo evitando así el acúmulo de hematíes o fibrina en la punta del catéter que lo acabarán obstruyendo.</a:t>
            </a:r>
          </a:p>
          <a:p>
            <a:pPr algn="just">
              <a:lnSpc>
                <a:spcPct val="150000"/>
              </a:lnSpc>
            </a:pPr>
            <a:r>
              <a:rPr lang="es-ES" sz="2400" i="1" dirty="0">
                <a:solidFill>
                  <a:schemeClr val="tx1"/>
                </a:solidFill>
              </a:rPr>
              <a:t>USE SIEMPRE JERINGAS DE 10 CC O MAYORES</a:t>
            </a:r>
            <a:r>
              <a:rPr lang="es-ES" sz="2400" dirty="0">
                <a:solidFill>
                  <a:schemeClr val="tx1"/>
                </a:solidFill>
              </a:rPr>
              <a:t>.</a:t>
            </a:r>
          </a:p>
          <a:p>
            <a:pPr algn="just">
              <a:lnSpc>
                <a:spcPct val="150000"/>
              </a:lnSpc>
            </a:pPr>
            <a:r>
              <a:rPr lang="es-ES" sz="2400" dirty="0">
                <a:solidFill>
                  <a:schemeClr val="tx1"/>
                </a:solidFill>
              </a:rPr>
              <a:t>Desconecte la jeringa MIENTRAS TERMINA DE INFUNDIR.</a:t>
            </a:r>
          </a:p>
          <a:p>
            <a:pPr algn="just">
              <a:lnSpc>
                <a:spcPct val="150000"/>
              </a:lnSpc>
            </a:pPr>
            <a:r>
              <a:rPr lang="es-ES" sz="2400" dirty="0">
                <a:solidFill>
                  <a:schemeClr val="tx1"/>
                </a:solidFill>
                <a:effectLst>
                  <a:outerShdw blurRad="38100" dist="19050" dir="2700000" algn="tl">
                    <a:schemeClr val="dk1">
                      <a:alpha val="40000"/>
                    </a:schemeClr>
                  </a:outerShdw>
                </a:effectLst>
              </a:rPr>
              <a:t> </a:t>
            </a:r>
            <a:endParaRPr lang="es-ES" sz="2400" dirty="0">
              <a:solidFill>
                <a:schemeClr val="tx1"/>
              </a:solidFill>
            </a:endParaRPr>
          </a:p>
          <a:p>
            <a:pPr algn="just">
              <a:lnSpc>
                <a:spcPct val="150000"/>
              </a:lnSpc>
            </a:pPr>
            <a:r>
              <a:rPr lang="es-ES" sz="2400" b="1" dirty="0">
                <a:solidFill>
                  <a:schemeClr val="tx1"/>
                </a:solidFill>
                <a:effectLst>
                  <a:outerShdw blurRad="38100" dist="19050" dir="2700000" algn="tl">
                    <a:schemeClr val="dk1">
                      <a:alpha val="40000"/>
                    </a:schemeClr>
                  </a:outerShdw>
                </a:effectLst>
              </a:rPr>
              <a:t>EL LAVADO CON TÉCNICA PUSH-STOP</a:t>
            </a:r>
            <a:r>
              <a:rPr lang="es-ES" sz="2400" dirty="0">
                <a:solidFill>
                  <a:schemeClr val="tx1"/>
                </a:solidFill>
                <a:effectLst>
                  <a:outerShdw blurRad="38100" dist="19050" dir="2700000" algn="tl">
                    <a:schemeClr val="dk1">
                      <a:alpha val="40000"/>
                    </a:schemeClr>
                  </a:outerShdw>
                </a:effectLst>
              </a:rPr>
              <a:t> </a:t>
            </a:r>
            <a:r>
              <a:rPr lang="es-ES" sz="2400" dirty="0">
                <a:solidFill>
                  <a:schemeClr val="tx1"/>
                </a:solidFill>
              </a:rPr>
              <a:t>(lavado pulsátil, lavar de forma intermitente ejerciendo presión de centímetro en centímetro) tiene como objetivo crear una turbulencia dentro del catéter que garantiza la limpieza de las paredes, evitando el depósito de hematíes o fibrina que lo acabarán obstruyendo.</a:t>
            </a:r>
          </a:p>
          <a:p>
            <a:pPr algn="just">
              <a:lnSpc>
                <a:spcPct val="150000"/>
              </a:lnSpc>
            </a:pPr>
            <a:endParaRPr lang="es-ES" sz="2400" dirty="0">
              <a:solidFill>
                <a:schemeClr val="tx1"/>
              </a:solidFill>
            </a:endParaRPr>
          </a:p>
          <a:p>
            <a:pPr algn="just">
              <a:lnSpc>
                <a:spcPct val="150000"/>
              </a:lnSpc>
            </a:pPr>
            <a:r>
              <a:rPr lang="es-ES" sz="2400" b="1" i="1" dirty="0">
                <a:solidFill>
                  <a:schemeClr val="tx1"/>
                </a:solidFill>
              </a:rPr>
              <a:t>Es recomendable utilizar bombas de infusión o infusores.</a:t>
            </a:r>
          </a:p>
          <a:p>
            <a:r>
              <a:rPr lang="es-ES" sz="2400" dirty="0">
                <a:solidFill>
                  <a:schemeClr val="tx1"/>
                </a:solidFill>
              </a:rPr>
              <a:t> </a:t>
            </a:r>
          </a:p>
        </p:txBody>
      </p:sp>
      <p:pic>
        <p:nvPicPr>
          <p:cNvPr id="14" name="Imagen 13">
            <a:extLst>
              <a:ext uri="{FF2B5EF4-FFF2-40B4-BE49-F238E27FC236}">
                <a16:creationId xmlns:a16="http://schemas.microsoft.com/office/drawing/2014/main" id="{EE979689-FDCA-4235-B57A-32FAC828DB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8595" y="5808966"/>
            <a:ext cx="7344696" cy="9396620"/>
          </a:xfrm>
          <a:prstGeom prst="rect">
            <a:avLst/>
          </a:prstGeom>
        </p:spPr>
      </p:pic>
      <p:pic>
        <p:nvPicPr>
          <p:cNvPr id="16" name="Imagen 15">
            <a:extLst>
              <a:ext uri="{FF2B5EF4-FFF2-40B4-BE49-F238E27FC236}">
                <a16:creationId xmlns:a16="http://schemas.microsoft.com/office/drawing/2014/main" id="{9E20AA46-F49D-4425-9A19-EFA9E634A8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16748" y="10284275"/>
            <a:ext cx="11857703" cy="4346125"/>
          </a:xfrm>
          <a:prstGeom prst="rect">
            <a:avLst/>
          </a:prstGeom>
        </p:spPr>
      </p:pic>
      <p:pic>
        <p:nvPicPr>
          <p:cNvPr id="18" name="Imagen 17">
            <a:extLst>
              <a:ext uri="{FF2B5EF4-FFF2-40B4-BE49-F238E27FC236}">
                <a16:creationId xmlns:a16="http://schemas.microsoft.com/office/drawing/2014/main" id="{52C9CB63-A002-4E3C-86D2-05813773B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419172" y="21520865"/>
            <a:ext cx="6005123" cy="9332323"/>
          </a:xfrm>
          <a:prstGeom prst="rect">
            <a:avLst/>
          </a:prstGeom>
        </p:spPr>
      </p:pic>
      <p:sp>
        <p:nvSpPr>
          <p:cNvPr id="19" name="Rectángulo: esquinas redondeadas 18">
            <a:extLst>
              <a:ext uri="{FF2B5EF4-FFF2-40B4-BE49-F238E27FC236}">
                <a16:creationId xmlns:a16="http://schemas.microsoft.com/office/drawing/2014/main" id="{3381092F-886A-4016-A57C-C79AAD353830}"/>
              </a:ext>
            </a:extLst>
          </p:cNvPr>
          <p:cNvSpPr/>
          <p:nvPr/>
        </p:nvSpPr>
        <p:spPr>
          <a:xfrm>
            <a:off x="19007267" y="14951696"/>
            <a:ext cx="9132656" cy="6554621"/>
          </a:xfrm>
          <a:prstGeom prst="roundRect">
            <a:avLst/>
          </a:prstGeom>
          <a:solidFill>
            <a:schemeClr val="bg2"/>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u="sng" dirty="0">
                <a:solidFill>
                  <a:schemeClr val="tx1"/>
                </a:solidFill>
              </a:rPr>
              <a:t>Desobstrucción de líneas PICC</a:t>
            </a:r>
          </a:p>
          <a:p>
            <a:endParaRPr lang="es-ES" sz="2800" dirty="0">
              <a:solidFill>
                <a:schemeClr val="tx1"/>
              </a:solidFill>
            </a:endParaRPr>
          </a:p>
          <a:p>
            <a:pPr algn="just">
              <a:lnSpc>
                <a:spcPct val="150000"/>
              </a:lnSpc>
            </a:pPr>
            <a:r>
              <a:rPr lang="es-ES" sz="2400" dirty="0">
                <a:solidFill>
                  <a:schemeClr val="tx1"/>
                </a:solidFill>
              </a:rPr>
              <a:t>El Servicio de Farmacia proporcionará jeringa precargada de 10 ml con 2 ml de </a:t>
            </a:r>
            <a:r>
              <a:rPr lang="es-ES" sz="2400" dirty="0" err="1">
                <a:solidFill>
                  <a:schemeClr val="tx1"/>
                </a:solidFill>
              </a:rPr>
              <a:t>Uroquinasa</a:t>
            </a:r>
            <a:r>
              <a:rPr lang="es-ES" sz="2400" dirty="0">
                <a:solidFill>
                  <a:schemeClr val="tx1"/>
                </a:solidFill>
              </a:rPr>
              <a:t> (5000 unidades/ml).</a:t>
            </a:r>
          </a:p>
          <a:p>
            <a:pPr algn="just">
              <a:lnSpc>
                <a:spcPct val="150000"/>
              </a:lnSpc>
            </a:pPr>
            <a:r>
              <a:rPr lang="es-ES" sz="2400" dirty="0">
                <a:solidFill>
                  <a:schemeClr val="tx1"/>
                </a:solidFill>
              </a:rPr>
              <a:t>Conectar llave de tres pasos al </a:t>
            </a:r>
            <a:r>
              <a:rPr lang="es-ES" sz="2400" dirty="0" err="1">
                <a:solidFill>
                  <a:schemeClr val="tx1"/>
                </a:solidFill>
              </a:rPr>
              <a:t>bioconector</a:t>
            </a:r>
            <a:r>
              <a:rPr lang="es-ES" sz="2400" dirty="0">
                <a:solidFill>
                  <a:schemeClr val="tx1"/>
                </a:solidFill>
              </a:rPr>
              <a:t>.</a:t>
            </a:r>
          </a:p>
          <a:p>
            <a:pPr algn="just">
              <a:lnSpc>
                <a:spcPct val="150000"/>
              </a:lnSpc>
            </a:pPr>
            <a:r>
              <a:rPr lang="es-ES" sz="2400" dirty="0">
                <a:solidFill>
                  <a:schemeClr val="tx1"/>
                </a:solidFill>
              </a:rPr>
              <a:t>Aspirar con jeringa de 10 ml con 5 ml de suero salino para crear presión negativa en el catéter y dejar que pase </a:t>
            </a:r>
            <a:r>
              <a:rPr lang="es-ES" sz="2400" dirty="0" err="1">
                <a:solidFill>
                  <a:schemeClr val="tx1"/>
                </a:solidFill>
              </a:rPr>
              <a:t>Uroquinasa</a:t>
            </a:r>
            <a:r>
              <a:rPr lang="es-ES" sz="2400" dirty="0">
                <a:solidFill>
                  <a:schemeClr val="tx1"/>
                </a:solidFill>
              </a:rPr>
              <a:t> de la dilución anterior por aspiración. </a:t>
            </a:r>
          </a:p>
          <a:p>
            <a:pPr algn="just">
              <a:lnSpc>
                <a:spcPct val="150000"/>
              </a:lnSpc>
            </a:pPr>
            <a:r>
              <a:rPr lang="es-ES" sz="2400" dirty="0">
                <a:solidFill>
                  <a:schemeClr val="tx1"/>
                </a:solidFill>
              </a:rPr>
              <a:t>Dejar actuar ½-1 hora y aspirar el contenido del catéter. </a:t>
            </a:r>
          </a:p>
          <a:p>
            <a:pPr algn="just">
              <a:lnSpc>
                <a:spcPct val="150000"/>
              </a:lnSpc>
            </a:pPr>
            <a:r>
              <a:rPr lang="es-ES" sz="2400" dirty="0">
                <a:solidFill>
                  <a:schemeClr val="tx1"/>
                </a:solidFill>
              </a:rPr>
              <a:t>Este procedimiento se puede repetir una vez pasada 1 hora.</a:t>
            </a:r>
          </a:p>
        </p:txBody>
      </p:sp>
      <p:pic>
        <p:nvPicPr>
          <p:cNvPr id="21" name="Imagen 20">
            <a:extLst>
              <a:ext uri="{FF2B5EF4-FFF2-40B4-BE49-F238E27FC236}">
                <a16:creationId xmlns:a16="http://schemas.microsoft.com/office/drawing/2014/main" id="{DD885288-FFA8-448B-BFA2-E8AA377056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13910" y="21827613"/>
            <a:ext cx="9061068" cy="6400800"/>
          </a:xfrm>
          <a:prstGeom prst="rect">
            <a:avLst/>
          </a:prstGeom>
        </p:spPr>
      </p:pic>
      <p:pic>
        <p:nvPicPr>
          <p:cNvPr id="23" name="Imagen 22">
            <a:extLst>
              <a:ext uri="{FF2B5EF4-FFF2-40B4-BE49-F238E27FC236}">
                <a16:creationId xmlns:a16="http://schemas.microsoft.com/office/drawing/2014/main" id="{B74BD841-9EB1-4517-B582-5133FDC324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113910" y="28549709"/>
            <a:ext cx="9026013" cy="6400800"/>
          </a:xfrm>
          <a:prstGeom prst="rect">
            <a:avLst/>
          </a:prstGeom>
        </p:spPr>
      </p:pic>
      <p:sp>
        <p:nvSpPr>
          <p:cNvPr id="24" name="Rectángulo 23">
            <a:extLst>
              <a:ext uri="{FF2B5EF4-FFF2-40B4-BE49-F238E27FC236}">
                <a16:creationId xmlns:a16="http://schemas.microsoft.com/office/drawing/2014/main" id="{9F0B72A6-296D-4FC6-B6A7-18985514E772}"/>
              </a:ext>
            </a:extLst>
          </p:cNvPr>
          <p:cNvSpPr/>
          <p:nvPr/>
        </p:nvSpPr>
        <p:spPr>
          <a:xfrm>
            <a:off x="498950" y="15679825"/>
            <a:ext cx="10178882" cy="7121181"/>
          </a:xfrm>
          <a:prstGeom prst="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s-ES" sz="2800" b="1" dirty="0">
              <a:solidFill>
                <a:schemeClr val="tx1"/>
              </a:solidFill>
              <a:effectLst>
                <a:outerShdw blurRad="38100" dist="19050" dir="2700000" algn="tl">
                  <a:schemeClr val="dk1">
                    <a:alpha val="40000"/>
                  </a:schemeClr>
                </a:outerShdw>
              </a:effectLst>
            </a:endParaRPr>
          </a:p>
          <a:p>
            <a:pPr algn="ctr">
              <a:lnSpc>
                <a:spcPct val="150000"/>
              </a:lnSpc>
            </a:pPr>
            <a:r>
              <a:rPr lang="es-ES" sz="3200" b="1" u="sng" dirty="0">
                <a:solidFill>
                  <a:schemeClr val="tx1"/>
                </a:solidFill>
                <a:effectLst>
                  <a:outerShdw blurRad="38100" dist="19050" dir="2700000" algn="tl">
                    <a:schemeClr val="dk1">
                      <a:alpha val="40000"/>
                    </a:schemeClr>
                  </a:outerShdw>
                </a:effectLst>
              </a:rPr>
              <a:t>Cambio de Apósitos</a:t>
            </a:r>
          </a:p>
          <a:p>
            <a:pPr>
              <a:lnSpc>
                <a:spcPct val="150000"/>
              </a:lnSpc>
            </a:pPr>
            <a:endParaRPr lang="es-ES" sz="2400" dirty="0">
              <a:solidFill>
                <a:schemeClr val="tx1"/>
              </a:solidFill>
            </a:endParaRPr>
          </a:p>
          <a:p>
            <a:pPr algn="just">
              <a:lnSpc>
                <a:spcPct val="150000"/>
              </a:lnSpc>
            </a:pPr>
            <a:r>
              <a:rPr lang="es-ES" sz="2400" dirty="0">
                <a:solidFill>
                  <a:schemeClr val="tx1"/>
                </a:solidFill>
              </a:rPr>
              <a:t>   Frecuencia: 24 h </a:t>
            </a:r>
            <a:r>
              <a:rPr lang="es-ES" sz="2400" dirty="0" err="1">
                <a:solidFill>
                  <a:schemeClr val="tx1"/>
                </a:solidFill>
              </a:rPr>
              <a:t>post-inserción</a:t>
            </a:r>
            <a:r>
              <a:rPr lang="es-ES" sz="2400" dirty="0">
                <a:solidFill>
                  <a:schemeClr val="tx1"/>
                </a:solidFill>
              </a:rPr>
              <a:t> y cada 7 días</a:t>
            </a:r>
          </a:p>
          <a:p>
            <a:pPr algn="just">
              <a:lnSpc>
                <a:spcPct val="150000"/>
              </a:lnSpc>
            </a:pPr>
            <a:r>
              <a:rPr lang="es-ES" sz="2400" dirty="0">
                <a:solidFill>
                  <a:schemeClr val="tx1"/>
                </a:solidFill>
              </a:rPr>
              <a:t>   - Retire apósito sucio y </a:t>
            </a:r>
            <a:r>
              <a:rPr lang="es-ES" sz="2400" dirty="0" err="1">
                <a:solidFill>
                  <a:schemeClr val="tx1"/>
                </a:solidFill>
              </a:rPr>
              <a:t>Statlock</a:t>
            </a:r>
            <a:r>
              <a:rPr lang="es-ES" sz="2400" dirty="0">
                <a:solidFill>
                  <a:schemeClr val="tx1"/>
                </a:solidFill>
              </a:rPr>
              <a:t> (dispositivo de fijación) si precisa, mantener</a:t>
            </a:r>
          </a:p>
          <a:p>
            <a:pPr algn="just">
              <a:lnSpc>
                <a:spcPct val="150000"/>
              </a:lnSpc>
            </a:pPr>
            <a:r>
              <a:rPr lang="es-ES" sz="2400" dirty="0">
                <a:solidFill>
                  <a:schemeClr val="tx1"/>
                </a:solidFill>
              </a:rPr>
              <a:t>     2-3 semanas si está limpio.</a:t>
            </a:r>
          </a:p>
          <a:p>
            <a:pPr algn="just">
              <a:lnSpc>
                <a:spcPct val="150000"/>
              </a:lnSpc>
            </a:pPr>
            <a:r>
              <a:rPr lang="es-ES" sz="2400" dirty="0">
                <a:solidFill>
                  <a:schemeClr val="tx1"/>
                </a:solidFill>
              </a:rPr>
              <a:t>   - Revise la el punto de inserción y la longitud externa del catéter.</a:t>
            </a:r>
          </a:p>
          <a:p>
            <a:pPr algn="just">
              <a:lnSpc>
                <a:spcPct val="150000"/>
              </a:lnSpc>
            </a:pPr>
            <a:r>
              <a:rPr lang="es-ES" sz="2400" dirty="0">
                <a:solidFill>
                  <a:schemeClr val="tx1"/>
                </a:solidFill>
              </a:rPr>
              <a:t>   - Use técnica estéril y mascarilla.</a:t>
            </a:r>
          </a:p>
          <a:p>
            <a:pPr algn="just">
              <a:lnSpc>
                <a:spcPct val="150000"/>
              </a:lnSpc>
            </a:pPr>
            <a:r>
              <a:rPr lang="es-ES" sz="2400" dirty="0">
                <a:solidFill>
                  <a:schemeClr val="tx1"/>
                </a:solidFill>
              </a:rPr>
              <a:t>   - Limpie la zona con Clorhexidina alcohólica 2%.</a:t>
            </a:r>
          </a:p>
          <a:p>
            <a:pPr algn="just">
              <a:lnSpc>
                <a:spcPct val="150000"/>
              </a:lnSpc>
            </a:pPr>
            <a:r>
              <a:rPr lang="es-ES" sz="2400" dirty="0">
                <a:solidFill>
                  <a:schemeClr val="tx1"/>
                </a:solidFill>
              </a:rPr>
              <a:t>   - Aplique el protector de la piel y deje secar completamente.</a:t>
            </a:r>
          </a:p>
          <a:p>
            <a:pPr algn="just">
              <a:lnSpc>
                <a:spcPct val="150000"/>
              </a:lnSpc>
            </a:pPr>
            <a:r>
              <a:rPr lang="es-ES" sz="2400" dirty="0">
                <a:solidFill>
                  <a:schemeClr val="tx1"/>
                </a:solidFill>
              </a:rPr>
              <a:t>   - Coloque el nuevo </a:t>
            </a:r>
            <a:r>
              <a:rPr lang="es-ES" sz="2400" dirty="0" err="1">
                <a:solidFill>
                  <a:schemeClr val="tx1"/>
                </a:solidFill>
              </a:rPr>
              <a:t>Statlock</a:t>
            </a:r>
            <a:r>
              <a:rPr lang="es-ES" sz="2400" dirty="0">
                <a:solidFill>
                  <a:schemeClr val="tx1"/>
                </a:solidFill>
              </a:rPr>
              <a:t> si precisa.</a:t>
            </a:r>
          </a:p>
          <a:p>
            <a:pPr algn="just">
              <a:lnSpc>
                <a:spcPct val="150000"/>
              </a:lnSpc>
            </a:pPr>
            <a:r>
              <a:rPr lang="es-ES" sz="2400" dirty="0">
                <a:solidFill>
                  <a:schemeClr val="tx1"/>
                </a:solidFill>
              </a:rPr>
              <a:t>   - Ponga el apósito transparente con Clorhexidina.</a:t>
            </a:r>
          </a:p>
          <a:p>
            <a:pPr>
              <a:lnSpc>
                <a:spcPct val="150000"/>
              </a:lnSpc>
            </a:pPr>
            <a:r>
              <a:rPr lang="es-ES" sz="2400" dirty="0"/>
              <a:t> </a:t>
            </a:r>
          </a:p>
        </p:txBody>
      </p:sp>
      <p:sp>
        <p:nvSpPr>
          <p:cNvPr id="25" name="Elipse 24">
            <a:extLst>
              <a:ext uri="{FF2B5EF4-FFF2-40B4-BE49-F238E27FC236}">
                <a16:creationId xmlns:a16="http://schemas.microsoft.com/office/drawing/2014/main" id="{BDFC00EB-79C7-4753-BD16-15F2DCF795F3}"/>
              </a:ext>
            </a:extLst>
          </p:cNvPr>
          <p:cNvSpPr/>
          <p:nvPr/>
        </p:nvSpPr>
        <p:spPr>
          <a:xfrm>
            <a:off x="10389273" y="26720909"/>
            <a:ext cx="8353148" cy="8229600"/>
          </a:xfrm>
          <a:prstGeom prst="ellipse">
            <a:avLst/>
          </a:prstGeom>
          <a:solidFill>
            <a:schemeClr val="accent4">
              <a:lumMod val="60000"/>
              <a:lumOff val="4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s-ES" sz="3200" b="1" u="sng" dirty="0">
                <a:solidFill>
                  <a:schemeClr val="tx1"/>
                </a:solidFill>
                <a:effectLst>
                  <a:outerShdw blurRad="38100" dist="19050" dir="2700000" algn="tl">
                    <a:schemeClr val="dk1">
                      <a:alpha val="40000"/>
                    </a:schemeClr>
                  </a:outerShdw>
                </a:effectLst>
              </a:rPr>
              <a:t>Extracción Sanguínea</a:t>
            </a:r>
          </a:p>
          <a:p>
            <a:pPr>
              <a:lnSpc>
                <a:spcPct val="150000"/>
              </a:lnSpc>
            </a:pPr>
            <a:endParaRPr lang="es-ES" sz="2800" b="1" u="sng" dirty="0">
              <a:solidFill>
                <a:schemeClr val="tx1"/>
              </a:solidFill>
            </a:endParaRPr>
          </a:p>
          <a:p>
            <a:pPr algn="just">
              <a:lnSpc>
                <a:spcPct val="150000"/>
              </a:lnSpc>
            </a:pPr>
            <a:r>
              <a:rPr lang="es-ES" sz="2400" dirty="0">
                <a:solidFill>
                  <a:schemeClr val="tx1"/>
                </a:solidFill>
              </a:rPr>
              <a:t>- Seleccione una luz, limpie el </a:t>
            </a:r>
            <a:r>
              <a:rPr lang="es-ES" sz="2400" dirty="0" err="1">
                <a:solidFill>
                  <a:schemeClr val="tx1"/>
                </a:solidFill>
              </a:rPr>
              <a:t>bioconector</a:t>
            </a:r>
            <a:r>
              <a:rPr lang="es-ES" sz="2400" dirty="0">
                <a:solidFill>
                  <a:schemeClr val="tx1"/>
                </a:solidFill>
              </a:rPr>
              <a:t> con       clorhexidina alcohólica 2% .</a:t>
            </a:r>
          </a:p>
          <a:p>
            <a:pPr algn="just">
              <a:lnSpc>
                <a:spcPct val="150000"/>
              </a:lnSpc>
            </a:pPr>
            <a:r>
              <a:rPr lang="es-ES" sz="2400" dirty="0">
                <a:solidFill>
                  <a:schemeClr val="tx1"/>
                </a:solidFill>
              </a:rPr>
              <a:t>- Conecte jeringa de 10 </a:t>
            </a:r>
            <a:r>
              <a:rPr lang="es-ES" sz="2400" dirty="0" err="1">
                <a:solidFill>
                  <a:schemeClr val="tx1"/>
                </a:solidFill>
              </a:rPr>
              <a:t>cc</a:t>
            </a:r>
            <a:r>
              <a:rPr lang="es-ES" sz="2400" dirty="0">
                <a:solidFill>
                  <a:schemeClr val="tx1"/>
                </a:solidFill>
              </a:rPr>
              <a:t> con suero salino. Inyecte 2-3 </a:t>
            </a:r>
            <a:r>
              <a:rPr lang="es-ES" sz="2400" dirty="0" err="1">
                <a:solidFill>
                  <a:schemeClr val="tx1"/>
                </a:solidFill>
              </a:rPr>
              <a:t>cc</a:t>
            </a:r>
            <a:r>
              <a:rPr lang="es-ES" sz="2400" dirty="0">
                <a:solidFill>
                  <a:schemeClr val="tx1"/>
                </a:solidFill>
              </a:rPr>
              <a:t> y compruebe reflujo.</a:t>
            </a:r>
          </a:p>
          <a:p>
            <a:pPr algn="just">
              <a:lnSpc>
                <a:spcPct val="150000"/>
              </a:lnSpc>
            </a:pPr>
            <a:r>
              <a:rPr lang="es-ES" sz="2400" dirty="0">
                <a:solidFill>
                  <a:schemeClr val="tx1"/>
                </a:solidFill>
              </a:rPr>
              <a:t>- Deseche 5-6 </a:t>
            </a:r>
            <a:r>
              <a:rPr lang="es-ES" sz="2400" dirty="0" err="1">
                <a:solidFill>
                  <a:schemeClr val="tx1"/>
                </a:solidFill>
              </a:rPr>
              <a:t>cc</a:t>
            </a:r>
            <a:r>
              <a:rPr lang="es-ES" sz="2400" dirty="0">
                <a:solidFill>
                  <a:schemeClr val="tx1"/>
                </a:solidFill>
              </a:rPr>
              <a:t> de sangre y extraiga la muestra sanguínea.</a:t>
            </a:r>
          </a:p>
          <a:p>
            <a:pPr algn="just">
              <a:lnSpc>
                <a:spcPct val="150000"/>
              </a:lnSpc>
            </a:pPr>
            <a:r>
              <a:rPr lang="es-ES" sz="2400" dirty="0">
                <a:solidFill>
                  <a:schemeClr val="tx1"/>
                </a:solidFill>
              </a:rPr>
              <a:t>- Lave el catéter con 20 ml de suero salino o </a:t>
            </a:r>
            <a:r>
              <a:rPr lang="es-ES" sz="2400" dirty="0" err="1">
                <a:solidFill>
                  <a:schemeClr val="tx1"/>
                </a:solidFill>
              </a:rPr>
              <a:t>Fibrilin</a:t>
            </a:r>
            <a:r>
              <a:rPr lang="es-ES" sz="2400" dirty="0">
                <a:solidFill>
                  <a:schemeClr val="tx1"/>
                </a:solidFill>
              </a:rPr>
              <a:t>, usando la técnica de </a:t>
            </a:r>
            <a:r>
              <a:rPr lang="es-ES" sz="2400" dirty="0" err="1">
                <a:solidFill>
                  <a:schemeClr val="tx1"/>
                </a:solidFill>
              </a:rPr>
              <a:t>Push</a:t>
            </a:r>
            <a:r>
              <a:rPr lang="es-ES" sz="2400" dirty="0">
                <a:solidFill>
                  <a:schemeClr val="tx1"/>
                </a:solidFill>
              </a:rPr>
              <a:t>-Stop y Presión Positiva.</a:t>
            </a:r>
          </a:p>
          <a:p>
            <a:pPr algn="just">
              <a:lnSpc>
                <a:spcPct val="150000"/>
              </a:lnSpc>
            </a:pPr>
            <a:r>
              <a:rPr lang="es-ES" sz="2400" dirty="0"/>
              <a:t> </a:t>
            </a:r>
          </a:p>
        </p:txBody>
      </p:sp>
      <p:sp>
        <p:nvSpPr>
          <p:cNvPr id="2" name="Rectángulo 1"/>
          <p:cNvSpPr/>
          <p:nvPr/>
        </p:nvSpPr>
        <p:spPr>
          <a:xfrm>
            <a:off x="4866968" y="2054749"/>
            <a:ext cx="17373600" cy="2954655"/>
          </a:xfrm>
          <a:prstGeom prst="rect">
            <a:avLst/>
          </a:prstGeom>
          <a:noFill/>
        </p:spPr>
        <p:txBody>
          <a:bodyPr wrap="square" lIns="91440" tIns="45720" rIns="91440" bIns="45720">
            <a:spAutoFit/>
          </a:bodyPr>
          <a:lstStyle/>
          <a:p>
            <a:pPr algn="ctr"/>
            <a:r>
              <a:rPr lang="es-ES" sz="6600" dirty="0">
                <a:ln w="0"/>
                <a:solidFill>
                  <a:schemeClr val="accent1">
                    <a:lumMod val="50000"/>
                  </a:schemeClr>
                </a:solidFill>
                <a:effectLst>
                  <a:outerShdw blurRad="38100" dist="19050" dir="2700000" algn="tl" rotWithShape="0">
                    <a:schemeClr val="dk1">
                      <a:alpha val="40000"/>
                    </a:schemeClr>
                  </a:outerShdw>
                </a:effectLst>
                <a:latin typeface="Arial Black" panose="020B0A04020102020204" pitchFamily="34" charset="0"/>
              </a:rPr>
              <a:t>CUIDADOS</a:t>
            </a:r>
            <a:r>
              <a:rPr lang="es-ES" sz="6600" dirty="0">
                <a:ln w="0"/>
                <a:solidFill>
                  <a:schemeClr val="accent1">
                    <a:lumMod val="50000"/>
                  </a:schemeClr>
                </a:solidFill>
                <a:effectLst>
                  <a:outerShdw blurRad="38100" dist="19050" dir="2700000" algn="tl" rotWithShape="0">
                    <a:schemeClr val="dk1">
                      <a:alpha val="40000"/>
                    </a:schemeClr>
                  </a:outerShdw>
                </a:effectLst>
              </a:rPr>
              <a:t> </a:t>
            </a:r>
            <a:r>
              <a:rPr lang="es-ES" sz="6600" dirty="0">
                <a:ln w="0"/>
                <a:solidFill>
                  <a:schemeClr val="accent1">
                    <a:lumMod val="50000"/>
                  </a:schemeClr>
                </a:solidFill>
                <a:effectLst>
                  <a:outerShdw blurRad="38100" dist="19050" dir="2700000" algn="tl" rotWithShape="0">
                    <a:schemeClr val="dk1">
                      <a:alpha val="40000"/>
                    </a:schemeClr>
                  </a:outerShdw>
                </a:effectLst>
                <a:latin typeface="Arial Black" panose="020B0A04020102020204" pitchFamily="34" charset="0"/>
              </a:rPr>
              <a:t>Y MANTENIMIENTO PICC</a:t>
            </a:r>
          </a:p>
          <a:p>
            <a:pPr algn="ctr"/>
            <a:endParaRPr lang="es-ES" sz="2000" i="1" dirty="0">
              <a:ln w="0"/>
              <a:solidFill>
                <a:schemeClr val="accent1">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r>
              <a:rPr lang="es-ES" sz="2000" i="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Alejandra López Ramón, Enfermera Servicio Hematología </a:t>
            </a:r>
          </a:p>
          <a:p>
            <a:pPr algn="ctr"/>
            <a:r>
              <a:rPr lang="es-ES" sz="2000" i="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Josefa Jiménez </a:t>
            </a:r>
            <a:r>
              <a:rPr lang="es-ES" sz="2000" i="1"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Jiménez</a:t>
            </a:r>
            <a:r>
              <a:rPr lang="es-ES" sz="2000" i="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Enfermera Servicio Hematología</a:t>
            </a:r>
          </a:p>
          <a:p>
            <a:pPr algn="ctr"/>
            <a:r>
              <a:rPr lang="es-ES" sz="2000" i="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Begoña Cremades Pastor, Supervisora Servicio Hematología-Oncología</a:t>
            </a:r>
          </a:p>
          <a:p>
            <a:pPr algn="ctr"/>
            <a:r>
              <a:rPr lang="es-ES" sz="2000" i="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Hospital General Universitario de Alicante</a:t>
            </a:r>
          </a:p>
          <a:p>
            <a:pPr algn="ctr"/>
            <a:endParaRPr lang="es-ES" sz="2000" b="0" i="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950" y="10306642"/>
            <a:ext cx="7406187" cy="5070917"/>
          </a:xfrm>
          <a:prstGeom prst="rect">
            <a:avLst/>
          </a:prstGeom>
        </p:spPr>
      </p:pic>
      <p:pic>
        <p:nvPicPr>
          <p:cNvPr id="4" name="Imagen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5571" y="29189588"/>
            <a:ext cx="9332323" cy="6029560"/>
          </a:xfrm>
          <a:prstGeom prst="rect">
            <a:avLst/>
          </a:prstGeom>
        </p:spPr>
      </p:pic>
      <p:pic>
        <p:nvPicPr>
          <p:cNvPr id="6" name="Imagen 5">
            <a:extLst>
              <a:ext uri="{FF2B5EF4-FFF2-40B4-BE49-F238E27FC236}">
                <a16:creationId xmlns:a16="http://schemas.microsoft.com/office/drawing/2014/main" id="{2E4429C2-7918-4CF2-8842-900C03C8927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828939" y="76701"/>
            <a:ext cx="8889512" cy="1286395"/>
          </a:xfrm>
          <a:prstGeom prst="rect">
            <a:avLst/>
          </a:prstGeom>
        </p:spPr>
      </p:pic>
    </p:spTree>
    <p:extLst>
      <p:ext uri="{BB962C8B-B14F-4D97-AF65-F5344CB8AC3E}">
        <p14:creationId xmlns:p14="http://schemas.microsoft.com/office/powerpoint/2010/main" val="1468793272"/>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176</TotalTime>
  <Words>505</Words>
  <Application>Microsoft Office PowerPoint</Application>
  <PresentationFormat>Personalizado</PresentationFormat>
  <Paragraphs>47</Paragraphs>
  <Slides>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Arial</vt:lpstr>
      <vt:lpstr>Arial Black</vt:lpstr>
      <vt:lpstr>Calibri</vt:lpstr>
      <vt:lpstr>Calibri Light</vt:lpstr>
      <vt:lpstr>Tema de Office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Alejandra López Ramón</dc:creator>
  <cp:lastModifiedBy>Alejandra López Ramón</cp:lastModifiedBy>
  <cp:revision>48</cp:revision>
  <dcterms:created xsi:type="dcterms:W3CDTF">2019-09-29T11:47:39Z</dcterms:created>
  <dcterms:modified xsi:type="dcterms:W3CDTF">2019-10-08T08:38:54Z</dcterms:modified>
</cp:coreProperties>
</file>