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8" r:id="rId2"/>
    <p:sldId id="264" r:id="rId3"/>
    <p:sldId id="269" r:id="rId4"/>
    <p:sldId id="270" r:id="rId5"/>
    <p:sldId id="271" r:id="rId6"/>
    <p:sldId id="272" r:id="rId7"/>
    <p:sldId id="274" r:id="rId8"/>
    <p:sldId id="265" r:id="rId9"/>
    <p:sldId id="275" r:id="rId10"/>
    <p:sldId id="266" r:id="rId11"/>
    <p:sldId id="287" r:id="rId12"/>
    <p:sldId id="268" r:id="rId13"/>
    <p:sldId id="276" r:id="rId14"/>
    <p:sldId id="277" r:id="rId15"/>
    <p:sldId id="282" r:id="rId16"/>
    <p:sldId id="278" r:id="rId17"/>
    <p:sldId id="279" r:id="rId18"/>
    <p:sldId id="267" r:id="rId19"/>
    <p:sldId id="281" r:id="rId20"/>
    <p:sldId id="285" r:id="rId21"/>
    <p:sldId id="286" r:id="rId22"/>
    <p:sldId id="284" r:id="rId23"/>
    <p:sldId id="280" r:id="rId24"/>
    <p:sldId id="283" r:id="rId25"/>
    <p:sldId id="261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CC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9832" autoAdjust="0"/>
  </p:normalViewPr>
  <p:slideViewPr>
    <p:cSldViewPr>
      <p:cViewPr>
        <p:scale>
          <a:sx n="71" d="100"/>
          <a:sy n="71" d="100"/>
        </p:scale>
        <p:origin x="-4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%20Aranjuez\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Parentesco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186310419062791"/>
                  <c:y val="-6.16388939754623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64%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052353849027301"/>
                  <c:y val="-1.46557407068302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18%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6.5582195483991509E-2"/>
                  <c:y val="9.024140877739124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9%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3.8450657151002196E-2"/>
                  <c:y val="0.1236336446316308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9%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Hoja1!$A$2:$A$5</c:f>
              <c:strCache>
                <c:ptCount val="4"/>
                <c:pt idx="0">
                  <c:v>Conyuge</c:v>
                </c:pt>
                <c:pt idx="1">
                  <c:v>Cuñado/a</c:v>
                </c:pt>
                <c:pt idx="2">
                  <c:v>Hijo/a</c:v>
                </c:pt>
                <c:pt idx="3">
                  <c:v>Madre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0.63600000000000134</c:v>
                </c:pt>
                <c:pt idx="1">
                  <c:v>0.18000000000000024</c:v>
                </c:pt>
                <c:pt idx="2">
                  <c:v>9.0000000000000066E-2</c:v>
                </c:pt>
                <c:pt idx="3">
                  <c:v>9.0000000000000066E-2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558107362707164"/>
          <c:y val="0.25298289836134302"/>
          <c:w val="0.19064474811013191"/>
          <c:h val="0.5739712765504388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>
        <c:manualLayout>
          <c:layoutTarget val="inner"/>
          <c:xMode val="edge"/>
          <c:yMode val="edge"/>
          <c:x val="5.3483936170977936E-2"/>
          <c:y val="2.8111568917804912E-2"/>
          <c:w val="0.94452726338150561"/>
          <c:h val="0.87435123682165461"/>
        </c:manualLayout>
      </c:layout>
      <c:barChart>
        <c:barDir val="col"/>
        <c:grouping val="clustered"/>
        <c:ser>
          <c:idx val="0"/>
          <c:order val="0"/>
          <c:tx>
            <c:strRef>
              <c:f>Hoja2!$B$1</c:f>
              <c:strCache>
                <c:ptCount val="1"/>
                <c:pt idx="0">
                  <c:v>Diagnósticos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cat>
            <c:strRef>
              <c:f>Hoja2!$A$2:$A$6</c:f>
              <c:strCache>
                <c:ptCount val="5"/>
                <c:pt idx="0">
                  <c:v>LAL</c:v>
                </c:pt>
                <c:pt idx="1">
                  <c:v>LAM</c:v>
                </c:pt>
                <c:pt idx="2">
                  <c:v>MM</c:v>
                </c:pt>
                <c:pt idx="3">
                  <c:v>SMD</c:v>
                </c:pt>
                <c:pt idx="4">
                  <c:v>PTI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axId val="35178752"/>
        <c:axId val="35180544"/>
      </c:barChart>
      <c:catAx>
        <c:axId val="35178752"/>
        <c:scaling>
          <c:orientation val="minMax"/>
        </c:scaling>
        <c:axPos val="b"/>
        <c:tickLblPos val="nextTo"/>
        <c:crossAx val="35180544"/>
        <c:crosses val="autoZero"/>
        <c:auto val="1"/>
        <c:lblAlgn val="ctr"/>
        <c:lblOffset val="100"/>
      </c:catAx>
      <c:valAx>
        <c:axId val="35180544"/>
        <c:scaling>
          <c:orientation val="minMax"/>
        </c:scaling>
        <c:axPos val="l"/>
        <c:majorGridlines/>
        <c:numFmt formatCode="General" sourceLinked="1"/>
        <c:tickLblPos val="nextTo"/>
        <c:crossAx val="351787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pieChart>
        <c:varyColors val="1"/>
        <c:ser>
          <c:idx val="0"/>
          <c:order val="0"/>
          <c:tx>
            <c:strRef>
              <c:f>Hoja3!$B$1</c:f>
              <c:strCache>
                <c:ptCount val="1"/>
                <c:pt idx="0">
                  <c:v>Sobrecarga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2160608048993915"/>
                  <c:y val="-7.930154564012843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54%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494531933508311E-2"/>
                  <c:y val="-0.1149187080781569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18%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1051071741032358"/>
                  <c:y val="0.127429279673374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28%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Hoja3!$A$2:$A$4</c:f>
              <c:strCache>
                <c:ptCount val="3"/>
                <c:pt idx="0">
                  <c:v>No sobrecarga</c:v>
                </c:pt>
                <c:pt idx="1">
                  <c:v>Sobrecarga leve</c:v>
                </c:pt>
                <c:pt idx="2">
                  <c:v>Sobrecarga inrensa</c:v>
                </c:pt>
              </c:strCache>
            </c:strRef>
          </c:cat>
          <c:val>
            <c:numRef>
              <c:f>Hoja3!$B$2:$B$4</c:f>
              <c:numCache>
                <c:formatCode>0%</c:formatCode>
                <c:ptCount val="3"/>
                <c:pt idx="0">
                  <c:v>0.54</c:v>
                </c:pt>
                <c:pt idx="1">
                  <c:v>0.18000000000000024</c:v>
                </c:pt>
                <c:pt idx="2">
                  <c:v>0.28000000000000008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Hoja4!$B$1</c:f>
              <c:strCache>
                <c:ptCount val="1"/>
                <c:pt idx="0">
                  <c:v>Cansancio Emocional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0.13721741032370954"/>
                  <c:y val="9.6333114610673481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22%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0.13641163604549503"/>
                  <c:y val="-0.17571267133275006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22%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22652602799650037"/>
                  <c:y val="-9.3921697287839362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56%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Hoja4!$A$2:$A$4</c:f>
              <c:strCache>
                <c:ptCount val="3"/>
                <c:pt idx="0">
                  <c:v>Nivel alto</c:v>
                </c:pt>
                <c:pt idx="1">
                  <c:v>Nivel Medio</c:v>
                </c:pt>
                <c:pt idx="2">
                  <c:v>Nivel Bajo</c:v>
                </c:pt>
              </c:strCache>
            </c:strRef>
          </c:cat>
          <c:val>
            <c:numRef>
              <c:f>Hoja4!$B$2:$B$4</c:f>
              <c:numCache>
                <c:formatCode>0%</c:formatCode>
                <c:ptCount val="3"/>
                <c:pt idx="0">
                  <c:v>0.22</c:v>
                </c:pt>
                <c:pt idx="1">
                  <c:v>0.22</c:v>
                </c:pt>
                <c:pt idx="2">
                  <c:v>0.56000000000000005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Hoja5!$B$1</c:f>
              <c:strCache>
                <c:ptCount val="1"/>
                <c:pt idx="0">
                  <c:v>Despersonalización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99FF33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/>
                      <a:t>0%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33%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67%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Hoja5!$A$2:$A$4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Hoja5!$B$2:$B$4</c:f>
              <c:numCache>
                <c:formatCode>0%</c:formatCode>
                <c:ptCount val="3"/>
                <c:pt idx="0">
                  <c:v>0</c:v>
                </c:pt>
                <c:pt idx="1">
                  <c:v>0.33000000000000085</c:v>
                </c:pt>
                <c:pt idx="2">
                  <c:v>0.66000000000000159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Hoja6!$B$1</c:f>
              <c:strCache>
                <c:ptCount val="1"/>
                <c:pt idx="0">
                  <c:v>Realización Personal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446937882764655"/>
                  <c:y val="-0.22440944881889824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78%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0499321959755042"/>
                  <c:y val="7.864355497229511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22%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0%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Hoja6!$A$2:$A$4</c:f>
              <c:strCache>
                <c:ptCount val="3"/>
                <c:pt idx="0">
                  <c:v>Puntuación Alta</c:v>
                </c:pt>
                <c:pt idx="1">
                  <c:v>Puntuación Media</c:v>
                </c:pt>
                <c:pt idx="2">
                  <c:v>Puntuación Baja</c:v>
                </c:pt>
              </c:strCache>
            </c:strRef>
          </c:cat>
          <c:val>
            <c:numRef>
              <c:f>Hoja6!$B$2:$B$4</c:f>
              <c:numCache>
                <c:formatCode>0%</c:formatCode>
                <c:ptCount val="3"/>
                <c:pt idx="0">
                  <c:v>0.78</c:v>
                </c:pt>
                <c:pt idx="1">
                  <c:v>0.222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829AAC-D086-4826-AD8F-3372F6C695E4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220AF4-6370-46FB-B9FE-F63149A07E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6DEB64-5411-4DA1-A42F-84CB863B5CF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0309-AF81-48F8-BBC3-3E987AD3C5B6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41FF-3BE8-47E6-A294-A2A6E43274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499F-2234-46FA-BF2F-6AAC007CA494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F8F6-435D-463E-9DA4-0E30978A6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EBE7-9196-4FC5-99B6-0D2C1D86166D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1070-E9F7-4B68-A6C1-CCCAB86169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DCBB9-FB8C-4CD1-8BE3-232455E1A376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5C41-02CA-4641-A499-0D9D8A24D7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D086-24E2-444B-8FB2-B156BA568D4C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8B38-9178-4463-867C-0F19610CBD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A541-9130-49A2-BD15-680EBD42C1EF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1B9B-77FC-4560-9140-9A2B8AB6BD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A6C7-3CB2-4CD1-B8DA-7DAC93448366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8261-F174-474E-A68C-391C24CA26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56F3-1A87-4029-8CA0-19DBB1E56599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A011-834D-49CE-AD8C-2CA5EE1057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39064-6446-4F00-B291-FAAC8E7D6174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E334-5364-4C2F-8CD2-61CDFC858E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81E2-D926-45B8-999B-617E1F3101BB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C494B-70EE-4C62-BAAB-B5E160533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35EE-DFBD-4159-A8F2-415BD38335B3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2D8A-398F-4383-B566-C7FFB79DA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628CA66-F746-4159-BCCE-21C581840355}" type="datetimeFigureOut">
              <a:rPr lang="es-ES"/>
              <a:pPr>
                <a:defRPr/>
              </a:pPr>
              <a:t>13/10/2014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4D57BC7-6096-4635-A80A-F7F56634BB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donkom/4051191167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4339" name="3 Imagen" descr="Image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4 Rectángulo"/>
          <p:cNvSpPr>
            <a:spLocks noChangeArrowheads="1"/>
          </p:cNvSpPr>
          <p:nvPr/>
        </p:nvSpPr>
        <p:spPr bwMode="auto">
          <a:xfrm>
            <a:off x="2643188" y="857250"/>
            <a:ext cx="650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noProof="1">
                <a:solidFill>
                  <a:srgbClr val="B32C16"/>
                </a:solidFill>
                <a:latin typeface="Impact" pitchFamily="34" charset="0"/>
              </a:rPr>
              <a:t>EL CANSANCIO DEL CUIDADOR</a:t>
            </a:r>
            <a:endParaRPr lang="es-ES" sz="4000"/>
          </a:p>
        </p:txBody>
      </p:sp>
      <p:sp>
        <p:nvSpPr>
          <p:cNvPr id="6" name="5 CuadroTexto"/>
          <p:cNvSpPr txBox="1"/>
          <p:nvPr/>
        </p:nvSpPr>
        <p:spPr>
          <a:xfrm>
            <a:off x="6732588" y="5516563"/>
            <a:ext cx="2952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C. Jiménez </a:t>
            </a:r>
            <a:r>
              <a:rPr lang="es-ES" sz="1200" dirty="0" err="1">
                <a:solidFill>
                  <a:schemeClr val="bg1"/>
                </a:solidFill>
                <a:latin typeface="+mn-lt"/>
              </a:rPr>
              <a:t>Jiménez</a:t>
            </a: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S. Expósito Vizcaíno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Y. Navas Martínez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A. Marañón Cerro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Muñoz  García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  <a:latin typeface="+mn-lt"/>
              </a:rPr>
              <a:t>M. Sanjuán Aragón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582" name="6 Rectángulo"/>
          <p:cNvSpPr>
            <a:spLocks noChangeArrowheads="1"/>
          </p:cNvSpPr>
          <p:nvPr/>
        </p:nvSpPr>
        <p:spPr bwMode="auto">
          <a:xfrm>
            <a:off x="755650" y="836613"/>
            <a:ext cx="173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RESULTADOS</a:t>
            </a:r>
          </a:p>
        </p:txBody>
      </p:sp>
      <p:graphicFrame>
        <p:nvGraphicFramePr>
          <p:cNvPr id="19" name="2 Gráfico"/>
          <p:cNvGraphicFramePr/>
          <p:nvPr/>
        </p:nvGraphicFramePr>
        <p:xfrm>
          <a:off x="1002539" y="1340947"/>
          <a:ext cx="7138921" cy="417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2 Gráfico"/>
          <p:cNvGraphicFramePr/>
          <p:nvPr/>
        </p:nvGraphicFramePr>
        <p:xfrm>
          <a:off x="1691680" y="1268760"/>
          <a:ext cx="5700291" cy="37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1 Gráfico"/>
          <p:cNvGraphicFramePr/>
          <p:nvPr/>
        </p:nvGraphicFramePr>
        <p:xfrm>
          <a:off x="1691680" y="1268760"/>
          <a:ext cx="56886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604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6" name="6 Rectángulo"/>
          <p:cNvSpPr>
            <a:spLocks noChangeArrowheads="1"/>
          </p:cNvSpPr>
          <p:nvPr/>
        </p:nvSpPr>
        <p:spPr bwMode="auto">
          <a:xfrm>
            <a:off x="755650" y="8366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CONCLUSIONES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68313" y="2060575"/>
            <a:ext cx="7920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El 81% de los cuidadores no profesionales son mujeres.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68313" y="2997200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El 63% de los cuidadores son cónyuges del paciente.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68313" y="3860800"/>
            <a:ext cx="8675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Valorada la sobrecarga del cuidador, mediante la puntuación obtenida a través del test de Zarit, nos encontramos que un 46% de los cuidadores reflejan algún tipo de sobrecarga, siendo un 28% sobrecarga intensa.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6628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7188" y="4860925"/>
            <a:ext cx="79295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Atender al cuidador en la etapa de duelo.</a:t>
            </a:r>
          </a:p>
        </p:txBody>
      </p:sp>
      <p:pic>
        <p:nvPicPr>
          <p:cNvPr id="9" name="8 Imagen" descr="alzheim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357438"/>
            <a:ext cx="26193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image00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071813"/>
            <a:ext cx="4448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balanc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71437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disfrutar del tiempo libr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714750"/>
            <a:ext cx="3886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42875" y="4500563"/>
            <a:ext cx="435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Calidad de vida del cuidador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>
                <a:ea typeface="Times New Roman" pitchFamily="18" charset="0"/>
                <a:cs typeface="Arial" charset="0"/>
              </a:rPr>
              <a:t>Atención de enfermería en el síndrome del cuidador principal:</a:t>
            </a:r>
          </a:p>
          <a:p>
            <a:pPr algn="just">
              <a:lnSpc>
                <a:spcPct val="150000"/>
              </a:lnSpc>
            </a:pPr>
            <a:endParaRPr lang="es-ES" sz="2400">
              <a:ea typeface="Times New Roman" pitchFamily="18" charset="0"/>
              <a:cs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63613" y="2486025"/>
            <a:ext cx="79295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endParaRPr lang="es-ES" sz="2000"/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Asistencia cercana y ágil.</a:t>
            </a:r>
            <a:endParaRPr lang="es-ES" sz="200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7188" y="2071688"/>
            <a:ext cx="79295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endParaRPr lang="es-ES" sz="2000"/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Informar y formar al cuidador sobre la enfermedad y cuidados del  </a:t>
            </a:r>
          </a:p>
          <a:p>
            <a:pPr algn="just" eaLnBrk="0" hangingPunct="0">
              <a:lnSpc>
                <a:spcPct val="150000"/>
              </a:lnSpc>
            </a:pPr>
            <a:r>
              <a:rPr lang="es-ES" sz="2000">
                <a:ea typeface="Times New Roman" pitchFamily="18" charset="0"/>
                <a:cs typeface="Arial" charset="0"/>
              </a:rPr>
              <a:t>  paciente.</a:t>
            </a:r>
            <a:endParaRPr lang="es-ES" sz="200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388" y="3278188"/>
            <a:ext cx="79295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endParaRPr lang="es-ES" sz="2000"/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Promover el autocuidado del cuidador.</a:t>
            </a:r>
            <a:endParaRPr lang="es-ES" sz="200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57188" y="4243388"/>
            <a:ext cx="79295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Implicar a toda la familia.</a:t>
            </a:r>
          </a:p>
        </p:txBody>
      </p:sp>
      <p:pic>
        <p:nvPicPr>
          <p:cNvPr id="20" name="19 Imagen" descr="1314210422_0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3357563"/>
            <a:ext cx="36909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P90900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" y="1714500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57188" y="4357688"/>
            <a:ext cx="79295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es-ES" sz="2000">
                <a:ea typeface="Times New Roman" pitchFamily="18" charset="0"/>
                <a:cs typeface="Arial" charset="0"/>
              </a:rPr>
              <a:t> Detectar y atender situaciones de crisis.</a:t>
            </a:r>
          </a:p>
        </p:txBody>
      </p:sp>
      <p:pic>
        <p:nvPicPr>
          <p:cNvPr id="23" name="22 Imagen" descr="crisis-familiar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1500188"/>
            <a:ext cx="3786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duelo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25" y="1643063"/>
            <a:ext cx="2514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4" grpId="0"/>
      <p:bldP spid="14" grpId="1"/>
      <p:bldP spid="14" grpId="2"/>
      <p:bldP spid="15" grpId="0"/>
      <p:bldP spid="16" grpId="0"/>
      <p:bldP spid="16" grpId="1"/>
      <p:bldP spid="17" grpId="0"/>
      <p:bldP spid="17" grpId="1"/>
      <p:bldP spid="18" grpId="0" build="allAtOnce"/>
      <p:bldP spid="19" grpId="0"/>
      <p:bldP spid="19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7652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7654" name="18 CuadroTexto"/>
          <p:cNvSpPr txBox="1">
            <a:spLocks noChangeArrowheads="1"/>
          </p:cNvSpPr>
          <p:nvPr/>
        </p:nvSpPr>
        <p:spPr bwMode="auto">
          <a:xfrm>
            <a:off x="2428875" y="857250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79388" y="1125538"/>
            <a:ext cx="89646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/>
              <a:t>Cansancio del cuidador profesional</a:t>
            </a:r>
          </a:p>
        </p:txBody>
      </p:sp>
      <p:pic>
        <p:nvPicPr>
          <p:cNvPr id="11" name="10 Imagen" descr="dra_cansada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708275"/>
            <a:ext cx="45005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unidental-odontología-emocional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31527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512 x 186_0007_Burnou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2636838"/>
            <a:ext cx="650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nfermera-0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1916113"/>
            <a:ext cx="3900488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676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00113" y="1052513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Burnout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755650" y="2060575"/>
            <a:ext cx="820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Respuesta inadecuada a un estrés emocional crónico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827088" y="2997200"/>
            <a:ext cx="73453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2400"/>
              <a:t> Agotamiento físico y/o psicológico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2400"/>
              <a:t>Actitud fría y despersonalizada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2400"/>
              <a:t>Sentimiento de inadecuación a las tareas</a:t>
            </a:r>
          </a:p>
          <a:p>
            <a:r>
              <a:rPr lang="es-ES" sz="2400"/>
              <a:t>                                                    Malasach y Jackson</a:t>
            </a:r>
          </a:p>
        </p:txBody>
      </p:sp>
      <p:pic>
        <p:nvPicPr>
          <p:cNvPr id="12" name="11 Imagen" descr="snoopy cansa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uidador-quemado-300x216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781300"/>
            <a:ext cx="482441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700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11188" y="2205038"/>
            <a:ext cx="82089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/>
              <a:t>Conocer la sobrecarga sentida por los cuidadores profesionales y las repercusiones que éste rol representa sobre su calidad de vida tanto en el ámbito físico, como en el psíquico y social.</a:t>
            </a:r>
            <a:endParaRPr lang="es-ES" sz="2400"/>
          </a:p>
          <a:p>
            <a:endParaRPr lang="es-ES"/>
          </a:p>
        </p:txBody>
      </p:sp>
      <p:sp>
        <p:nvSpPr>
          <p:cNvPr id="29703" name="7 CuadroTexto"/>
          <p:cNvSpPr txBox="1">
            <a:spLocks noChangeArrowheads="1"/>
          </p:cNvSpPr>
          <p:nvPr/>
        </p:nvSpPr>
        <p:spPr bwMode="auto">
          <a:xfrm>
            <a:off x="755650" y="836613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OBJETIVO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24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850" y="1773238"/>
            <a:ext cx="842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Estudio observacional descriptivo, transversal, con muestreo aleatorio simple. </a:t>
            </a:r>
          </a:p>
        </p:txBody>
      </p:sp>
      <p:sp>
        <p:nvSpPr>
          <p:cNvPr id="30727" name="7 CuadroTexto"/>
          <p:cNvSpPr txBox="1">
            <a:spLocks noChangeArrowheads="1"/>
          </p:cNvSpPr>
          <p:nvPr/>
        </p:nvSpPr>
        <p:spPr bwMode="auto">
          <a:xfrm>
            <a:off x="755650" y="836613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MATERIAL Y MÉTODO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23850" y="2852738"/>
            <a:ext cx="84248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La muestra de estudio está compuesta por todo el equipo de enfermería que trabaja en la unidad de oncohematologia del Hospital Joan XXIII de Tarragona</a:t>
            </a:r>
          </a:p>
          <a:p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50825" y="4337050"/>
            <a:ext cx="8497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Los criterios de inclusión son: Enfermeros y auxiliares de enfermería que trabajan en la unidad de oncohematologia del Hospital Joan XXIII en el turno de mañana, tarde o noche durante el periodo de recogida de datos, y que rellenen el cuestionario de manera correcta.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748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750" name="14 CuadroTexto"/>
          <p:cNvSpPr txBox="1">
            <a:spLocks noChangeArrowheads="1"/>
          </p:cNvSpPr>
          <p:nvPr/>
        </p:nvSpPr>
        <p:spPr bwMode="auto">
          <a:xfrm>
            <a:off x="2484438" y="126841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/>
          <a:srcRect l="23035" t="68507" r="36214" b="7301"/>
          <a:stretch>
            <a:fillRect/>
          </a:stretch>
        </p:blipFill>
        <p:spPr bwMode="auto">
          <a:xfrm>
            <a:off x="1979613" y="1989138"/>
            <a:ext cx="55895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16 Rectángulo"/>
          <p:cNvSpPr>
            <a:spLocks noChangeArrowheads="1"/>
          </p:cNvSpPr>
          <p:nvPr/>
        </p:nvSpPr>
        <p:spPr bwMode="auto">
          <a:xfrm>
            <a:off x="755650" y="836613"/>
            <a:ext cx="263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MATERIAL Y MÉTODO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772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2774" name="6 CuadroTexto"/>
          <p:cNvSpPr txBox="1">
            <a:spLocks noChangeArrowheads="1"/>
          </p:cNvSpPr>
          <p:nvPr/>
        </p:nvSpPr>
        <p:spPr bwMode="auto">
          <a:xfrm>
            <a:off x="2714625" y="1000125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2775" name="8 CuadroTexto"/>
          <p:cNvSpPr txBox="1">
            <a:spLocks noChangeArrowheads="1"/>
          </p:cNvSpPr>
          <p:nvPr/>
        </p:nvSpPr>
        <p:spPr bwMode="auto">
          <a:xfrm>
            <a:off x="2195513" y="549275"/>
            <a:ext cx="471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/>
              <a:t>Señale la respuesta que crea oportuna sobre la frecuencia con que siente los enunciados:</a:t>
            </a:r>
            <a:endParaRPr lang="es-ES" sz="800"/>
          </a:p>
          <a:p>
            <a:r>
              <a:rPr lang="es-ES" sz="800"/>
              <a:t> </a:t>
            </a:r>
          </a:p>
          <a:p>
            <a:r>
              <a:rPr lang="es-ES" sz="800" b="1"/>
              <a:t>0</a:t>
            </a:r>
            <a:r>
              <a:rPr lang="es-ES" sz="800"/>
              <a:t>= NUNCA. </a:t>
            </a:r>
            <a:r>
              <a:rPr lang="es-ES" sz="800" b="1"/>
              <a:t>1</a:t>
            </a:r>
            <a:r>
              <a:rPr lang="es-ES" sz="800"/>
              <a:t>= POCAS VECES AL AÑO O MENOS. </a:t>
            </a:r>
            <a:r>
              <a:rPr lang="es-ES" sz="800" b="1"/>
              <a:t>2</a:t>
            </a:r>
            <a:r>
              <a:rPr lang="es-ES" sz="800"/>
              <a:t>= UNA VEZ AL MES O MENOS. </a:t>
            </a:r>
            <a:r>
              <a:rPr lang="es-ES" sz="800" b="1"/>
              <a:t>3</a:t>
            </a:r>
            <a:r>
              <a:rPr lang="es-ES" sz="800"/>
              <a:t>= UNAS POCAS VECES AL MES. </a:t>
            </a:r>
            <a:r>
              <a:rPr lang="es-ES" sz="800" b="1"/>
              <a:t>4</a:t>
            </a:r>
            <a:r>
              <a:rPr lang="es-ES" sz="800"/>
              <a:t>= UNA VEZ A LA SEMANA. </a:t>
            </a:r>
            <a:r>
              <a:rPr lang="es-ES" sz="800" b="1"/>
              <a:t>5</a:t>
            </a:r>
            <a:r>
              <a:rPr lang="es-ES" sz="800"/>
              <a:t>= POCAS VECES A LA SEMANA. </a:t>
            </a:r>
            <a:r>
              <a:rPr lang="es-ES" sz="800" b="1"/>
              <a:t>6</a:t>
            </a:r>
            <a:r>
              <a:rPr lang="es-ES" sz="800"/>
              <a:t>= TODOS LOS DÍAS.</a:t>
            </a:r>
          </a:p>
        </p:txBody>
      </p:sp>
      <p:sp>
        <p:nvSpPr>
          <p:cNvPr id="32776" name="10 CuadroTexto"/>
          <p:cNvSpPr txBox="1">
            <a:spLocks noChangeArrowheads="1"/>
          </p:cNvSpPr>
          <p:nvPr/>
        </p:nvSpPr>
        <p:spPr bwMode="auto">
          <a:xfrm>
            <a:off x="785813" y="1928813"/>
            <a:ext cx="7286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00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268538" y="1268413"/>
          <a:ext cx="4502150" cy="4968875"/>
        </p:xfrm>
        <a:graphic>
          <a:graphicData uri="http://schemas.openxmlformats.org/drawingml/2006/table">
            <a:tbl>
              <a:tblPr/>
              <a:tblGrid>
                <a:gridCol w="159702"/>
                <a:gridCol w="4100113"/>
                <a:gridCol w="243628"/>
              </a:tblGrid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Me siento emocionalmente agotado por mi trabajo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Cuando termino mi jornada de trabajo me siento vacío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Cuando me levanto por la mañana y me enfrento a otra jornada de trabajo me siento fatigado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puedo entender fácilmente a los pacientes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Siento que estoy tratando a algunos pacientes como si fueran objetos impersonales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trabajar todo el día con la gente me cansa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trato con mucha eficacia los problemas de mis pacientes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mi trabajo me está desgastando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estoy influyendo positivamente en la vida de otras personas a través de mi trabajo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me he hecho más duro con la gente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Me preocupa que este trabajo me esté endureciendo emocionalmente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Me siento con mucha energía en mi trabajo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Me siento frustrado en mi trabajo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estoy demasiado tiempo en mi trabajo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realmente no me importa lo que les ocurra a mis pacientes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trabajar en contacto directo con la gente me cansa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Siento que puedo crear con facilidad un clima agradable con mis pacientes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Me siento estimado después de haber trabajado íntimamente con mis pacientes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Creo que consigo muchas cosas valiosas en este trabajo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Me siento como si estuviera al límite de mis posibilidades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Siento que en mi trabajo los problemas emocionales son tratados de forma adecuada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Calibri"/>
                        </a:rPr>
                        <a:t>Me parece que los pacientes me culpan de alguno de sus problemas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5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3796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798" name="6 Rectángulo"/>
          <p:cNvSpPr>
            <a:spLocks noChangeArrowheads="1"/>
          </p:cNvSpPr>
          <p:nvPr/>
        </p:nvSpPr>
        <p:spPr bwMode="auto">
          <a:xfrm>
            <a:off x="755650" y="836613"/>
            <a:ext cx="263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MATERIAL Y MÉTODO</a:t>
            </a:r>
          </a:p>
        </p:txBody>
      </p:sp>
      <p:sp>
        <p:nvSpPr>
          <p:cNvPr id="33799" name="7 CuadroTexto"/>
          <p:cNvSpPr txBox="1">
            <a:spLocks noChangeArrowheads="1"/>
          </p:cNvSpPr>
          <p:nvPr/>
        </p:nvSpPr>
        <p:spPr bwMode="auto">
          <a:xfrm>
            <a:off x="2411413" y="1341438"/>
            <a:ext cx="4392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RESULTADOS CUESTIONARIO MBI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79388" y="2060575"/>
            <a:ext cx="8785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● </a:t>
            </a:r>
            <a:r>
              <a:rPr lang="es-ES_tradnl" u="sng"/>
              <a:t>Cansancio emocional:</a:t>
            </a:r>
            <a:r>
              <a:rPr lang="es-ES_tradnl"/>
              <a:t> Valora la vivencia de estar exhausto emocionalmente por las demandas del trabajo.</a:t>
            </a:r>
          </a:p>
          <a:p>
            <a:r>
              <a:rPr lang="es-ES_tradnl"/>
              <a:t>Preguntas 1, 2, 3, 6, 8, 13, 14, 16, 20. Puntuación máxima 54 puntos</a:t>
            </a:r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79388" y="3284538"/>
            <a:ext cx="86407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● </a:t>
            </a:r>
            <a:r>
              <a:rPr lang="es-ES_tradnl" u="sng"/>
              <a:t>Despersonalización: </a:t>
            </a:r>
            <a:r>
              <a:rPr lang="es-ES_tradnl"/>
              <a:t>Valora el grado en que cada uno reconoce actitudes de frialdad y distanciamiento. </a:t>
            </a:r>
            <a:endParaRPr lang="es-ES_tradnl" u="sng"/>
          </a:p>
          <a:p>
            <a:r>
              <a:rPr lang="es-ES_tradnl"/>
              <a:t>Preguntas 5, 10, 11, 15, 22. Puntuación máxima 30 puntos</a:t>
            </a:r>
            <a:endParaRPr lang="es-ES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79388" y="4581525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● </a:t>
            </a:r>
            <a:r>
              <a:rPr lang="es-ES" u="sng"/>
              <a:t>Realización personal: </a:t>
            </a:r>
            <a:r>
              <a:rPr lang="es-ES"/>
              <a:t>Evalúa los resultados de autosuficiencia y realización personal en el trabajo. </a:t>
            </a:r>
            <a:endParaRPr lang="es-ES" u="sng"/>
          </a:p>
          <a:p>
            <a:r>
              <a:rPr lang="es-ES"/>
              <a:t>Preguntas 4, 7, 9, 12, 17, 18, 19, 21. Puntuación máxima 48. </a:t>
            </a:r>
          </a:p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388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9" name="Picture 5" descr="http://ep01.epimg.net/sociedad/imagenes/2014/03/26/actualidad/1395867494_067072_1395868267_noticia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08050"/>
            <a:ext cx="54991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1065598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620713"/>
            <a:ext cx="45275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19458881-ansioso-mujer-de-cuidar-marido-enfermo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786188"/>
            <a:ext cx="38576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Lecho-de-muerte-549x366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8238" y="2928938"/>
            <a:ext cx="5122862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80617788wid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4288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000250" y="2571750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CUIDADORES FAMILIARES</a:t>
            </a:r>
          </a:p>
        </p:txBody>
      </p:sp>
      <p:pic>
        <p:nvPicPr>
          <p:cNvPr id="13" name="12 Imagen" descr="8 hospita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1000125"/>
            <a:ext cx="4318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2011_12_26_aEcMnZ6n65ddegJPItXwF5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2852738"/>
            <a:ext cx="41624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1194469274668cuidadores%20hospitalesdn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1916113"/>
            <a:ext cx="5838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4820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822" name="6 Rectángulo"/>
          <p:cNvSpPr>
            <a:spLocks noChangeArrowheads="1"/>
          </p:cNvSpPr>
          <p:nvPr/>
        </p:nvSpPr>
        <p:spPr bwMode="auto">
          <a:xfrm>
            <a:off x="755650" y="836613"/>
            <a:ext cx="173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RESULTADOS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2195736" y="1484784"/>
          <a:ext cx="59766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1979712" y="1484784"/>
          <a:ext cx="61926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2051720" y="1124744"/>
          <a:ext cx="67687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5844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846" name="6 Rectángulo"/>
          <p:cNvSpPr>
            <a:spLocks noChangeArrowheads="1"/>
          </p:cNvSpPr>
          <p:nvPr/>
        </p:nvSpPr>
        <p:spPr bwMode="auto">
          <a:xfrm>
            <a:off x="755650" y="8366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CONCLUSIONES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50825" y="1628775"/>
            <a:ext cx="8893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Casi la mitad (44%) de los cuidadores profesionales, del servicio, presentaba niveles medio/alto de Cansancio Emocional.</a:t>
            </a:r>
          </a:p>
          <a:p>
            <a:endParaRPr lang="es-ES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250825" y="2781300"/>
            <a:ext cx="88931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Dos terceras partes del personal (66%) no presentaban síntomas de Despersonalización, frente al tercio restante (33%) que manifestaban actitudes de frialdad y distanciamiento en su práctica diaria.</a:t>
            </a:r>
          </a:p>
          <a:p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50825" y="4076700"/>
            <a:ext cx="896461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El 100% de los encuestados, presentaban niveles de Realización personal altos.</a:t>
            </a:r>
          </a:p>
          <a:p>
            <a:endParaRPr lang="es-ES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15900" y="5013325"/>
            <a:ext cx="89646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Se detectó un caso que entraría dentro de los criterios del Síndrome Burnout.</a:t>
            </a:r>
          </a:p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MG-20140627-WA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196975"/>
            <a:ext cx="27686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6869" name="Picture 15" descr="HJ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4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23850" y="1916113"/>
            <a:ext cx="727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7030A0"/>
                </a:solidFill>
              </a:rPr>
              <a:t>Conocer sus causas y síntomas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835150" y="3213100"/>
            <a:ext cx="612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rgbClr val="FF0000"/>
                </a:solidFill>
              </a:rPr>
              <a:t>Cambios en la rutina diaria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464050" y="4868863"/>
            <a:ext cx="4679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>
                <a:solidFill>
                  <a:srgbClr val="00FF00"/>
                </a:solidFill>
              </a:rPr>
              <a:t>PREVENIR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P10903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404813"/>
            <a:ext cx="60182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7893" name="Picture 15" descr="HJ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4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35038" y="1628775"/>
            <a:ext cx="82089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Conciliar las expectativas con la realidad cotidiana.</a:t>
            </a:r>
          </a:p>
          <a:p>
            <a:endParaRPr lang="es-ES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00113" y="5589588"/>
            <a:ext cx="7993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Mantener el equilibrio entre el descanso y el trabajo.</a:t>
            </a:r>
          </a:p>
          <a:p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50825" y="2492375"/>
            <a:ext cx="8137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Tener una adecuada y justa jornada laboral.</a:t>
            </a:r>
          </a:p>
          <a:p>
            <a:endParaRPr lang="es-ES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132138" y="3068638"/>
            <a:ext cx="6408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Tener una alimentación sana.</a:t>
            </a:r>
          </a:p>
          <a:p>
            <a:endParaRPr lang="es-ES"/>
          </a:p>
        </p:txBody>
      </p:sp>
      <p:sp>
        <p:nvSpPr>
          <p:cNvPr id="37899" name="12 Rectángulo"/>
          <p:cNvSpPr>
            <a:spLocks noChangeArrowheads="1"/>
          </p:cNvSpPr>
          <p:nvPr/>
        </p:nvSpPr>
        <p:spPr bwMode="auto">
          <a:xfrm>
            <a:off x="755650" y="83661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PREVENCIÓN</a:t>
            </a:r>
          </a:p>
        </p:txBody>
      </p:sp>
      <p:pic>
        <p:nvPicPr>
          <p:cNvPr id="15" name="14 Imagen" descr="IMG-20140627-WA001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522538"/>
            <a:ext cx="6859587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makina del tiemp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484313"/>
            <a:ext cx="684053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>
            <a:spLocks noChangeArrowheads="1"/>
          </p:cNvSpPr>
          <p:nvPr/>
        </p:nvSpPr>
        <p:spPr bwMode="auto">
          <a:xfrm rot="-1708280">
            <a:off x="3529013" y="1335088"/>
            <a:ext cx="604837" cy="138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FF0000"/>
                </a:solidFill>
              </a:rPr>
              <a:t>  F</a:t>
            </a:r>
          </a:p>
          <a:p>
            <a:r>
              <a:rPr lang="es-ES" sz="1200" b="1">
                <a:solidFill>
                  <a:srgbClr val="FF0000"/>
                </a:solidFill>
              </a:rPr>
              <a:t>  A</a:t>
            </a:r>
          </a:p>
          <a:p>
            <a:r>
              <a:rPr lang="es-ES" sz="1200" b="1">
                <a:solidFill>
                  <a:srgbClr val="FF0000"/>
                </a:solidFill>
              </a:rPr>
              <a:t>  M</a:t>
            </a:r>
          </a:p>
          <a:p>
            <a:r>
              <a:rPr lang="es-ES" sz="1200" b="1">
                <a:solidFill>
                  <a:srgbClr val="FF0000"/>
                </a:solidFill>
              </a:rPr>
              <a:t>   I</a:t>
            </a:r>
          </a:p>
          <a:p>
            <a:r>
              <a:rPr lang="es-ES" sz="1200" b="1">
                <a:solidFill>
                  <a:srgbClr val="FF0000"/>
                </a:solidFill>
              </a:rPr>
              <a:t>   L</a:t>
            </a:r>
          </a:p>
          <a:p>
            <a:r>
              <a:rPr lang="es-ES" sz="1200" b="1">
                <a:solidFill>
                  <a:srgbClr val="FF0000"/>
                </a:solidFill>
              </a:rPr>
              <a:t>   I</a:t>
            </a:r>
          </a:p>
          <a:p>
            <a:r>
              <a:rPr lang="es-ES" sz="1200" b="1">
                <a:solidFill>
                  <a:srgbClr val="FF0000"/>
                </a:solidFill>
              </a:rPr>
              <a:t>  A 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 rot="-1110880">
            <a:off x="4392613" y="1255713"/>
            <a:ext cx="4318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FF0000"/>
                </a:solidFill>
              </a:rPr>
              <a:t>A</a:t>
            </a:r>
          </a:p>
          <a:p>
            <a:r>
              <a:rPr lang="es-ES" sz="1200" b="1">
                <a:solidFill>
                  <a:srgbClr val="FF0000"/>
                </a:solidFill>
              </a:rPr>
              <a:t>M</a:t>
            </a:r>
          </a:p>
          <a:p>
            <a:r>
              <a:rPr lang="es-ES" sz="1200" b="1">
                <a:solidFill>
                  <a:srgbClr val="FF0000"/>
                </a:solidFill>
              </a:rPr>
              <a:t> I</a:t>
            </a:r>
          </a:p>
          <a:p>
            <a:r>
              <a:rPr lang="es-ES" sz="1200" b="1">
                <a:solidFill>
                  <a:srgbClr val="FF0000"/>
                </a:solidFill>
              </a:rPr>
              <a:t>G</a:t>
            </a:r>
          </a:p>
          <a:p>
            <a:r>
              <a:rPr lang="es-ES" sz="1200" b="1">
                <a:solidFill>
                  <a:srgbClr val="FF0000"/>
                </a:solidFill>
              </a:rPr>
              <a:t>O</a:t>
            </a:r>
          </a:p>
          <a:p>
            <a:r>
              <a:rPr lang="es-ES" sz="1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5003800" y="779463"/>
            <a:ext cx="792163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FF0000"/>
                </a:solidFill>
              </a:rPr>
              <a:t>A</a:t>
            </a:r>
          </a:p>
          <a:p>
            <a:r>
              <a:rPr lang="es-ES" sz="1200" b="1">
                <a:solidFill>
                  <a:srgbClr val="FF0000"/>
                </a:solidFill>
              </a:rPr>
              <a:t>C    F</a:t>
            </a:r>
          </a:p>
          <a:p>
            <a:r>
              <a:rPr lang="es-ES" sz="1200" b="1">
                <a:solidFill>
                  <a:srgbClr val="FF0000"/>
                </a:solidFill>
              </a:rPr>
              <a:t>T    I</a:t>
            </a:r>
          </a:p>
          <a:p>
            <a:r>
              <a:rPr lang="es-ES" sz="1200" b="1">
                <a:solidFill>
                  <a:srgbClr val="FF0000"/>
                </a:solidFill>
              </a:rPr>
              <a:t> I    S</a:t>
            </a:r>
          </a:p>
          <a:p>
            <a:r>
              <a:rPr lang="es-ES" sz="1200" b="1">
                <a:solidFill>
                  <a:srgbClr val="FF0000"/>
                </a:solidFill>
              </a:rPr>
              <a:t>V    I</a:t>
            </a:r>
          </a:p>
          <a:p>
            <a:r>
              <a:rPr lang="es-ES" sz="1200" b="1">
                <a:solidFill>
                  <a:srgbClr val="FF0000"/>
                </a:solidFill>
              </a:rPr>
              <a:t>D   C</a:t>
            </a:r>
          </a:p>
          <a:p>
            <a:r>
              <a:rPr lang="es-ES" sz="1200" b="1">
                <a:solidFill>
                  <a:srgbClr val="FF0000"/>
                </a:solidFill>
              </a:rPr>
              <a:t>A   A</a:t>
            </a:r>
          </a:p>
          <a:p>
            <a:r>
              <a:rPr lang="es-ES" sz="1200" b="1">
                <a:solidFill>
                  <a:srgbClr val="FF0000"/>
                </a:solidFill>
              </a:rPr>
              <a:t>D   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 rot="781650">
            <a:off x="5799138" y="1109663"/>
            <a:ext cx="787400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FF0000"/>
                </a:solidFill>
              </a:rPr>
              <a:t>    T</a:t>
            </a:r>
          </a:p>
          <a:p>
            <a:r>
              <a:rPr lang="es-ES" sz="1200" b="1">
                <a:solidFill>
                  <a:srgbClr val="FF0000"/>
                </a:solidFill>
              </a:rPr>
              <a:t>    R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A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B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A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J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O  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 rot="1976025">
            <a:off x="6637338" y="1179513"/>
            <a:ext cx="579437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rgbClr val="FF0000"/>
                </a:solidFill>
              </a:rPr>
              <a:t>    D</a:t>
            </a:r>
          </a:p>
          <a:p>
            <a:r>
              <a:rPr lang="es-ES" sz="1200" b="1">
                <a:solidFill>
                  <a:srgbClr val="FF0000"/>
                </a:solidFill>
              </a:rPr>
              <a:t>    E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S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C 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A 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N  </a:t>
            </a:r>
          </a:p>
          <a:p>
            <a:r>
              <a:rPr lang="es-ES" sz="1200" b="1">
                <a:solidFill>
                  <a:srgbClr val="FF0000"/>
                </a:solidFill>
              </a:rPr>
              <a:t>    S</a:t>
            </a:r>
          </a:p>
          <a:p>
            <a:r>
              <a:rPr lang="es-ES" sz="1200" b="1">
                <a:solidFill>
                  <a:srgbClr val="FF0000"/>
                </a:solidFill>
              </a:rPr>
              <a:t>    O  </a:t>
            </a:r>
          </a:p>
        </p:txBody>
      </p:sp>
      <p:pic>
        <p:nvPicPr>
          <p:cNvPr id="23" name="22 Imagen" descr="P1090598.JPG"/>
          <p:cNvPicPr>
            <a:picLocks noChangeAspect="1"/>
          </p:cNvPicPr>
          <p:nvPr/>
        </p:nvPicPr>
        <p:blipFill>
          <a:blip r:embed="rId7"/>
          <a:srcRect t="11539" r="12820"/>
          <a:stretch>
            <a:fillRect/>
          </a:stretch>
        </p:blipFill>
        <p:spPr bwMode="auto">
          <a:xfrm>
            <a:off x="6156325" y="2997200"/>
            <a:ext cx="2447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Apple Tower">
            <a:hlinkClick r:id="rId8" tooltip="Apple Tower por Don Komarechka, en Flick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557338"/>
            <a:ext cx="29098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2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917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8919" name="6 Rectángulo"/>
          <p:cNvSpPr>
            <a:spLocks noChangeArrowheads="1"/>
          </p:cNvSpPr>
          <p:nvPr/>
        </p:nvSpPr>
        <p:spPr bwMode="auto">
          <a:xfrm>
            <a:off x="755650" y="83661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PREVENCIÓN</a:t>
            </a:r>
          </a:p>
        </p:txBody>
      </p:sp>
      <p:pic>
        <p:nvPicPr>
          <p:cNvPr id="11" name="10 Imagen" descr="P10903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916113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019925" y="5300663"/>
            <a:ext cx="2736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Previsible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427538" y="184467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FFC000"/>
                </a:solidFill>
              </a:rPr>
              <a:t>Cansancio</a:t>
            </a:r>
          </a:p>
        </p:txBody>
      </p:sp>
      <p:pic>
        <p:nvPicPr>
          <p:cNvPr id="14" name="13 Imagen" descr="P109038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96975"/>
            <a:ext cx="33639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1835150" y="1268413"/>
            <a:ext cx="2016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chemeClr val="bg1"/>
                </a:solidFill>
              </a:rPr>
              <a:t>Reales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23850" y="5013325"/>
            <a:ext cx="237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7030A0"/>
                </a:solidFill>
              </a:rPr>
              <a:t>Factibles</a:t>
            </a:r>
          </a:p>
        </p:txBody>
      </p:sp>
      <p:pic>
        <p:nvPicPr>
          <p:cNvPr id="2056" name="Picture 8" descr="Según datos oficiales, las enfermeras de los hospitales de EU reportaron 33 agresiones en 2009 (Getty Images)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196975"/>
            <a:ext cx="8320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755650" y="1412875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/>
              <a:t>Fijarse sólo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508625" y="5084763"/>
            <a:ext cx="30241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En los Errores</a:t>
            </a:r>
            <a:endParaRPr lang="es-ES" sz="3200" b="1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" name="19 Imagen" descr="P109060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628775"/>
            <a:ext cx="5568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724525" y="1052513"/>
            <a:ext cx="2735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Poner límites</a:t>
            </a:r>
          </a:p>
        </p:txBody>
      </p:sp>
      <p:pic>
        <p:nvPicPr>
          <p:cNvPr id="22" name="21 Imagen" descr="P109060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692150"/>
            <a:ext cx="3960813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2484438" y="1260475"/>
            <a:ext cx="424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FFC000"/>
                </a:solidFill>
              </a:rPr>
              <a:t>Sin sentirte culpable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3419475" y="3357563"/>
            <a:ext cx="115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C0000"/>
                </a:solidFill>
              </a:rPr>
              <a:t>NO</a:t>
            </a:r>
          </a:p>
        </p:txBody>
      </p:sp>
      <p:pic>
        <p:nvPicPr>
          <p:cNvPr id="30" name="29 Imagen" descr="Imagen-BURN-OUT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1412875"/>
            <a:ext cx="46148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>
            <a:spLocks noChangeArrowheads="1"/>
          </p:cNvSpPr>
          <p:nvPr/>
        </p:nvSpPr>
        <p:spPr bwMode="auto">
          <a:xfrm rot="1858765">
            <a:off x="2682875" y="2711450"/>
            <a:ext cx="40116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 b="1">
                <a:solidFill>
                  <a:srgbClr val="FF00FF"/>
                </a:solidFill>
              </a:rPr>
              <a:t>AYUDA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3" grpId="0"/>
      <p:bldP spid="23" grpId="1"/>
      <p:bldP spid="24" grpId="0"/>
      <p:bldP spid="24" grpId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14625" y="3000375"/>
            <a:ext cx="3643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/>
                </a:solidFill>
                <a:latin typeface="+mj-lt"/>
              </a:rPr>
              <a:t>GRACIAS</a:t>
            </a:r>
            <a:endParaRPr lang="es-ES" sz="5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938" name="5 Imagen" descr="0044 Reflex 1 111.jpg"/>
          <p:cNvPicPr>
            <a:picLocks noChangeAspect="1"/>
          </p:cNvPicPr>
          <p:nvPr/>
        </p:nvPicPr>
        <p:blipFill>
          <a:blip r:embed="rId2"/>
          <a:srcRect t="4306" r="4610" b="88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692275" y="3630613"/>
            <a:ext cx="61198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Debemos proporcionarnos cuidados a nosotros mismos de una forma integral, para garantizar nuestra salud física, psíquica y social y así, la de quien cuidamos</a:t>
            </a:r>
            <a:r>
              <a:rPr lang="es-ES" sz="2800" b="1" dirty="0">
                <a:solidFill>
                  <a:srgbClr val="000099"/>
                </a:solidFill>
                <a:latin typeface="Berlin Sans FB Demi" pitchFamily="34" charset="0"/>
              </a:rPr>
              <a:t>.</a:t>
            </a:r>
            <a:endParaRPr lang="es-ES" sz="2800" b="1" dirty="0">
              <a:solidFill>
                <a:srgbClr val="000099"/>
              </a:solidFill>
              <a:latin typeface="Berlin Sans FB Dem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4300" y="4724400"/>
            <a:ext cx="2447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Gracias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12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11 Imagen" descr="2010061595algoqueda498.jpg"/>
          <p:cNvPicPr>
            <a:picLocks noChangeAspect="1"/>
          </p:cNvPicPr>
          <p:nvPr/>
        </p:nvPicPr>
        <p:blipFill>
          <a:blip r:embed="rId4"/>
          <a:srcRect l="27431"/>
          <a:stretch>
            <a:fillRect/>
          </a:stretch>
        </p:blipFill>
        <p:spPr bwMode="auto">
          <a:xfrm>
            <a:off x="5857875" y="714375"/>
            <a:ext cx="302418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CANSANCI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413" y="3714750"/>
            <a:ext cx="3289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19458896-marido-carinoso-cuidado-de-la-mujer-madura-gravemente-enfermo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913" y="2786063"/>
            <a:ext cx="2259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imagesCAFUTFM3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928688"/>
            <a:ext cx="2146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news_thumb_17497_630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928688"/>
            <a:ext cx="48577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9 hospita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571750"/>
            <a:ext cx="508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5E47613F-9CFE-4BE6-BC84-7F938CB73DF51-560x250[1]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3143250"/>
            <a:ext cx="7112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8436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87450" y="3060700"/>
            <a:ext cx="7740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7030A0"/>
                </a:solidFill>
              </a:rPr>
              <a:t>Siempre esperamos ser cuidados.</a:t>
            </a:r>
          </a:p>
          <a:p>
            <a:endParaRPr lang="es-ES"/>
          </a:p>
        </p:txBody>
      </p:sp>
      <p:pic>
        <p:nvPicPr>
          <p:cNvPr id="8" name="7 Imagen" descr="familiares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608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uidados-recien-nacido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571500"/>
            <a:ext cx="35147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214438" y="785813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Los cuidadores familiares, aparecen íntimamente unidos en los procesos de salud y enfermedad. 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908175" y="2565400"/>
            <a:ext cx="352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Bienestar del enfermo 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714500" y="4572000"/>
            <a:ext cx="714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Aportación a la humanización de los cuidados. 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4463" y="3111500"/>
            <a:ext cx="954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300">
                <a:solidFill>
                  <a:srgbClr val="FF0000"/>
                </a:solidFill>
              </a:rPr>
              <a:t>Se puede vivir sin tratamientos, pero no se puede vivir sin cuidados. </a:t>
            </a:r>
          </a:p>
        </p:txBody>
      </p:sp>
      <p:pic>
        <p:nvPicPr>
          <p:cNvPr id="16" name="15 Imagen" descr="moribundo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076700"/>
            <a:ext cx="3683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19458905-antigua-pareja-durmiendo-juntos-en-la-cama-hombre-con-canula-nasal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2071688"/>
            <a:ext cx="31003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407953159_88a9a29596-300x225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1000125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news_photo_17497_1313987138_630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3357563"/>
            <a:ext cx="4508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51y88hm1L3L__SY445_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38" y="1357313"/>
            <a:ext cx="2733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cuidar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" y="1357313"/>
            <a:ext cx="31432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9460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0" y="40767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r>
              <a:rPr lang="es-ES" sz="2000">
                <a:solidFill>
                  <a:srgbClr val="FF0000"/>
                </a:solidFill>
              </a:rPr>
              <a:t>«Cuidar del cuidador» le puede suponer al sistema sanitario tener que atender solo a un enfermo y no tener que acabar haciéndolo a dos.</a:t>
            </a:r>
          </a:p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276600" y="836613"/>
            <a:ext cx="417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“cuidar al cuidador”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84213" y="5661025"/>
            <a:ext cx="566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/>
              <a:t>50% de los cuidadores familiares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4500563" y="1916113"/>
            <a:ext cx="417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/>
              <a:t>“un paciente oculto” </a:t>
            </a: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0" y="50720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Diagnóstico precoz de su patología y una intervención inmediata antes de que el deterioro sea difícilmente reversible.</a:t>
            </a:r>
          </a:p>
        </p:txBody>
      </p:sp>
      <p:pic>
        <p:nvPicPr>
          <p:cNvPr id="15" name="14 Imagen" descr="fatigafinal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3700" y="333375"/>
            <a:ext cx="6210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fatig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628775"/>
            <a:ext cx="33845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4201-179x150cuidador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552700"/>
            <a:ext cx="307181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img_como_controlar_la_hipertension_en_pacientes_con_lesiones_cerebrales_1330_200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350043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DVARD~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785813"/>
            <a:ext cx="3705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484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39750" y="2565400"/>
            <a:ext cx="79930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/>
              <a:t>Conocer la sobrecarga sentida por los cuidadores y las repercusiones que éste rol representa sobre su calidad de vida tanto en el ámbito físico, como en el psíquico y social.</a:t>
            </a:r>
            <a:endParaRPr lang="es-ES" sz="2400"/>
          </a:p>
          <a:p>
            <a:endParaRPr lang="es-ES"/>
          </a:p>
        </p:txBody>
      </p:sp>
      <p:sp>
        <p:nvSpPr>
          <p:cNvPr id="20487" name="7 CuadroTexto"/>
          <p:cNvSpPr txBox="1">
            <a:spLocks noChangeArrowheads="1"/>
          </p:cNvSpPr>
          <p:nvPr/>
        </p:nvSpPr>
        <p:spPr bwMode="auto">
          <a:xfrm>
            <a:off x="755650" y="908050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OBJETIVO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1508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510" name="7 CuadroTexto"/>
          <p:cNvSpPr txBox="1">
            <a:spLocks noChangeArrowheads="1"/>
          </p:cNvSpPr>
          <p:nvPr/>
        </p:nvSpPr>
        <p:spPr bwMode="auto">
          <a:xfrm>
            <a:off x="755650" y="836613"/>
            <a:ext cx="284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MATERIAL Y MÉTODO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79388" y="5097463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Criterios de exclusión:</a:t>
            </a:r>
            <a:endParaRPr lang="es-ES"/>
          </a:p>
          <a:p>
            <a:r>
              <a:rPr lang="es-ES_tradnl"/>
              <a:t>- Cuidadores particulares remunerados.</a:t>
            </a:r>
            <a:endParaRPr lang="es-ES"/>
          </a:p>
          <a:p>
            <a:r>
              <a:rPr lang="es-ES_tradnl"/>
              <a:t>- Cuidadores pertenecientes a instituciones sanitarias o sociales</a:t>
            </a:r>
            <a:endParaRPr lang="es-ES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79388" y="1557338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Realizaremos un estudio de tipo descriptivo transversal, de cuidadores del servicio de hematología, ingresados en planta, durante los meses de enero a septiembre de 2014. </a:t>
            </a:r>
          </a:p>
          <a:p>
            <a:endParaRPr lang="es-ES"/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79388" y="2505075"/>
            <a:ext cx="8713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Los participantes del estudio serán los cuidadores, denominados “cuidador principal informal”, del paciente, en pacientes con patología, cuya evolución sea igual o superior a 3 meses.</a:t>
            </a:r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79388" y="3546475"/>
            <a:ext cx="8785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Criterios de inclusión:</a:t>
            </a:r>
            <a:endParaRPr lang="es-ES"/>
          </a:p>
          <a:p>
            <a:r>
              <a:rPr lang="es-ES_tradnl"/>
              <a:t>- No recibe remuneración económica</a:t>
            </a:r>
            <a:endParaRPr lang="es-ES"/>
          </a:p>
          <a:p>
            <a:r>
              <a:rPr lang="es-ES_tradnl"/>
              <a:t>- No pertenece a ninguna institución sanitaria ni social.</a:t>
            </a:r>
            <a:endParaRPr lang="es-ES"/>
          </a:p>
          <a:p>
            <a:pPr>
              <a:buFontTx/>
              <a:buChar char="-"/>
            </a:pPr>
            <a:r>
              <a:rPr lang="es-ES_tradnl"/>
              <a:t>Es un familiar.</a:t>
            </a:r>
            <a:endParaRPr lang="es-ES"/>
          </a:p>
          <a:p>
            <a:pPr>
              <a:buFontTx/>
              <a:buChar char="-"/>
            </a:pPr>
            <a:r>
              <a:rPr lang="es-ES_tradnl"/>
              <a:t>Le acompaña la mayor parte del tiempo.</a:t>
            </a:r>
          </a:p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532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611188" y="908050"/>
          <a:ext cx="8064500" cy="5524500"/>
        </p:xfrm>
        <a:graphic>
          <a:graphicData uri="http://schemas.openxmlformats.org/drawingml/2006/table">
            <a:tbl>
              <a:tblPr/>
              <a:tblGrid>
                <a:gridCol w="4859943"/>
                <a:gridCol w="619984"/>
                <a:gridCol w="620714"/>
                <a:gridCol w="723557"/>
                <a:gridCol w="619984"/>
                <a:gridCol w="620714"/>
              </a:tblGrid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su familiar le pide más ayuda de la que realmente necesita?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debido al tiempo que dedica a su familiar no tiene suficiente tiempo para usted?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agobiado por intentar compatibilizar el cuidado de su familiar con otras responsabilidades (trabajo, familia…)?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¿Siente vergüenza por la conducta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enfadado cuando está cerca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el cuidar de su familiar afecta negativamente la relación que usted tiene con otros miembros de su familia?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¿Tiene miedo por el futuro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su familiar depende de usted?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tenso cuando está cerca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su salud ha empeorado debido a tener que cuidar a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no tiene tanta intimidad como le gustaría debido a tener que cuidar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su vida social se ha visto afectada negativamente por tener que cuidar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incómodo por distanciarse de sus amistades debido a tener que cuidar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su familiar le considera a usted la única persona que le puede cuidar?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no tiene suficientes ingresos económicos para los gastos de cuidar a su familiar, además de sus otros gastos?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no será capaz de cuidar a su familiar por mucho más tiempo?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que ha perdido el control de su vida desde que comenzó la enfermedad de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¿Desearía poder dejar el cuidado de su familiar a otra persona?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¿Se siente indeciso sobre qué hacer con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debería hacer más por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¿Piensa que podría cuidar mejor a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Times New Roman"/>
                        </a:rPr>
                        <a:t>Globalmente, ¿Qué grado de “carga” experimenta por el hecho de cuidar a su familiar?</a:t>
                      </a: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06" marR="39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704" name="Rectangle 8"/>
          <p:cNvSpPr>
            <a:spLocks noChangeArrowheads="1"/>
          </p:cNvSpPr>
          <p:nvPr/>
        </p:nvSpPr>
        <p:spPr bwMode="auto">
          <a:xfrm>
            <a:off x="1908175" y="333375"/>
            <a:ext cx="75231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400" b="1" u="sng">
                <a:ea typeface="Calibri" pitchFamily="34" charset="0"/>
                <a:cs typeface="Arial" charset="0"/>
              </a:rPr>
              <a:t>TEST DE ZARIT </a:t>
            </a:r>
            <a:endParaRPr lang="es-ES" sz="11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ES" sz="1000">
                <a:ea typeface="Calibri" pitchFamily="34" charset="0"/>
                <a:cs typeface="Arial" charset="0"/>
              </a:rPr>
              <a:t>                                                                                                          NUNCA   RARA     ALGUNAS  BASTANTES CASI   </a:t>
            </a:r>
            <a:endParaRPr lang="es-ES" sz="1100"/>
          </a:p>
          <a:p>
            <a:pPr eaLnBrk="0" hangingPunct="0"/>
            <a:r>
              <a:rPr lang="es-ES" sz="1000"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  VEZ         VECES     VECES     SIEMPRE              </a:t>
            </a:r>
            <a:endParaRPr lang="es-ES" sz="1100"/>
          </a:p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 flipV="1">
            <a:off x="250825" y="333375"/>
            <a:ext cx="0" cy="576263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50825" y="333375"/>
            <a:ext cx="8569325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0825" y="6381750"/>
            <a:ext cx="8424863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3556" name="Picture 15" descr="HJ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6453188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artel_19.jpeg"/>
          <p:cNvPicPr>
            <a:picLocks noChangeAspect="1"/>
          </p:cNvPicPr>
          <p:nvPr/>
        </p:nvPicPr>
        <p:blipFill>
          <a:blip r:embed="rId3" cstate="print"/>
          <a:srcRect t="1396" r="585" b="80604"/>
          <a:stretch>
            <a:fillRect/>
          </a:stretch>
        </p:blipFill>
        <p:spPr>
          <a:xfrm>
            <a:off x="285721" y="425794"/>
            <a:ext cx="1548003" cy="3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558" name="7 CuadroTexto"/>
          <p:cNvSpPr txBox="1">
            <a:spLocks noChangeArrowheads="1"/>
          </p:cNvSpPr>
          <p:nvPr/>
        </p:nvSpPr>
        <p:spPr bwMode="auto">
          <a:xfrm>
            <a:off x="755650" y="83661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MATERIAL Y MÉTODO</a:t>
            </a:r>
          </a:p>
        </p:txBody>
      </p:sp>
      <p:sp>
        <p:nvSpPr>
          <p:cNvPr id="23559" name="8 CuadroTexto"/>
          <p:cNvSpPr txBox="1">
            <a:spLocks noChangeArrowheads="1"/>
          </p:cNvSpPr>
          <p:nvPr/>
        </p:nvSpPr>
        <p:spPr bwMode="auto">
          <a:xfrm>
            <a:off x="1835150" y="2060575"/>
            <a:ext cx="49688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/>
              <a:t>Resultados test de Zarit.</a:t>
            </a:r>
          </a:p>
          <a:p>
            <a:endParaRPr lang="es-ES" sz="2400"/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/>
              <a:t>&lt; 47: no sobrecarga.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/>
              <a:t> de 47 a 55: sobrecarga leve.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/>
              <a:t>&gt; 55: sobrecarga intensa.</a:t>
            </a:r>
          </a:p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greso cacer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1464</TotalTime>
  <Words>1388</Words>
  <Application>Microsoft Office PowerPoint</Application>
  <PresentationFormat>Presentación en pantalla (4:3)</PresentationFormat>
  <Paragraphs>215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Impact</vt:lpstr>
      <vt:lpstr>Times New Roman</vt:lpstr>
      <vt:lpstr>Berlin Sans FB Demi</vt:lpstr>
      <vt:lpstr>Congreso caceres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Hospital Joan XXIII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infer1</dc:creator>
  <cp:lastModifiedBy>ICS</cp:lastModifiedBy>
  <cp:revision>149</cp:revision>
  <dcterms:created xsi:type="dcterms:W3CDTF">2014-04-28T01:20:30Z</dcterms:created>
  <dcterms:modified xsi:type="dcterms:W3CDTF">2014-10-13T09:02:02Z</dcterms:modified>
</cp:coreProperties>
</file>