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7" r:id="rId3"/>
    <p:sldId id="258" r:id="rId4"/>
    <p:sldId id="273" r:id="rId5"/>
    <p:sldId id="259" r:id="rId6"/>
    <p:sldId id="274" r:id="rId7"/>
    <p:sldId id="261" r:id="rId8"/>
    <p:sldId id="275" r:id="rId9"/>
    <p:sldId id="283" r:id="rId10"/>
    <p:sldId id="284" r:id="rId11"/>
    <p:sldId id="285" r:id="rId12"/>
    <p:sldId id="286" r:id="rId13"/>
    <p:sldId id="263" r:id="rId14"/>
    <p:sldId id="264" r:id="rId15"/>
    <p:sldId id="265" r:id="rId16"/>
    <p:sldId id="287" r:id="rId17"/>
    <p:sldId id="278" r:id="rId1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abajo%20ponencia\estadistica%20hemocultivo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abajo%20ponencia\estadistica%20hemocultivos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abajo%20ponencia\estadistica%20hemocultivos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abajo%20ponencia\estadistica%20hemocultivo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layout>
        <c:manualLayout>
          <c:xMode val="edge"/>
          <c:yMode val="edge"/>
          <c:x val="0.44265122192614886"/>
          <c:y val="3.6099914056627547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2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title>
    <c:plotArea>
      <c:layout>
        <c:manualLayout>
          <c:layoutTarget val="inner"/>
          <c:xMode val="edge"/>
          <c:yMode val="edge"/>
          <c:x val="0.14486921529175051"/>
          <c:y val="0.2619650577144228"/>
          <c:w val="0.46076458752515098"/>
          <c:h val="0.57682690592887365"/>
        </c:manualLayout>
      </c:layout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HEMOCULTIVOS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FFCC99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rgbClr val="99CC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Percent val="1"/>
            <c:showLeaderLines val="1"/>
          </c:dLbls>
          <c:cat>
            <c:strRef>
              <c:f>Hoja1!$A$2:$A$3</c:f>
              <c:strCache>
                <c:ptCount val="2"/>
                <c:pt idx="0">
                  <c:v>CUALITATIVOS</c:v>
                </c:pt>
                <c:pt idx="1">
                  <c:v>CUANTITATIVOS</c:v>
                </c:pt>
              </c:strCache>
            </c:strRef>
          </c:cat>
          <c:val>
            <c:numRef>
              <c:f>Hoja1!$B$2:$B$3</c:f>
              <c:numCache>
                <c:formatCode>0%</c:formatCode>
                <c:ptCount val="2"/>
                <c:pt idx="0">
                  <c:v>0.437000000000001</c:v>
                </c:pt>
                <c:pt idx="1">
                  <c:v>0.56299999999999994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2054109555750103"/>
          <c:y val="0.34287677440182063"/>
          <c:w val="0.22601657431709954"/>
          <c:h val="0.25876462061079814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</c:chart>
  <c:spPr>
    <a:solidFill>
      <a:srgbClr val="FFFFFF"/>
    </a:solidFill>
    <a:ln w="3175">
      <a:solidFill>
        <a:schemeClr val="bg1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layout>
        <c:manualLayout>
          <c:xMode val="edge"/>
          <c:yMode val="edge"/>
          <c:x val="0.40241448692152931"/>
          <c:y val="3.274563221430285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2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title>
    <c:plotArea>
      <c:layout>
        <c:manualLayout>
          <c:layoutTarget val="inner"/>
          <c:xMode val="edge"/>
          <c:yMode val="edge"/>
          <c:x val="0.14486921529175051"/>
          <c:y val="0.26448395250013829"/>
          <c:w val="0.45674044265593461"/>
          <c:h val="0.57178911635744423"/>
        </c:manualLayout>
      </c:layout>
      <c:pieChart>
        <c:varyColors val="1"/>
        <c:ser>
          <c:idx val="0"/>
          <c:order val="0"/>
          <c:tx>
            <c:strRef>
              <c:f>Hoja2!$B$1</c:f>
              <c:strCache>
                <c:ptCount val="1"/>
                <c:pt idx="0">
                  <c:v>PROCEDENCIA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CC99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1"/>
            <c:spPr>
              <a:solidFill>
                <a:srgbClr val="00808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99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Percent val="1"/>
            <c:showLeaderLines val="1"/>
          </c:dLbls>
          <c:cat>
            <c:strRef>
              <c:f>Hoja2!$A$2:$A$4</c:f>
              <c:strCache>
                <c:ptCount val="3"/>
                <c:pt idx="0">
                  <c:v>VIA CENTRAL</c:v>
                </c:pt>
                <c:pt idx="1">
                  <c:v>VIA PERIFERICA</c:v>
                </c:pt>
                <c:pt idx="2">
                  <c:v>N/S</c:v>
                </c:pt>
              </c:strCache>
            </c:strRef>
          </c:cat>
          <c:val>
            <c:numRef>
              <c:f>Hoja2!$B$2:$B$4</c:f>
              <c:numCache>
                <c:formatCode>0%</c:formatCode>
                <c:ptCount val="3"/>
                <c:pt idx="0">
                  <c:v>0.63800000000000201</c:v>
                </c:pt>
                <c:pt idx="1">
                  <c:v>0.14700000000000021</c:v>
                </c:pt>
                <c:pt idx="2">
                  <c:v>0.21500000000000041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3843058350100599"/>
          <c:y val="0.47103332492881783"/>
          <c:w val="0.24547283702213357"/>
          <c:h val="0.16120926628579871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layout>
        <c:manualLayout>
          <c:xMode val="edge"/>
          <c:yMode val="edge"/>
          <c:x val="0.42857142857142855"/>
          <c:y val="3.274563221430285E-2"/>
        </c:manualLayout>
      </c:layout>
      <c:spPr>
        <a:noFill/>
        <a:ln w="25400">
          <a:noFill/>
        </a:ln>
      </c:spPr>
      <c:txPr>
        <a:bodyPr/>
        <a:lstStyle/>
        <a:p>
          <a:pPr>
            <a:defRPr sz="2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title>
    <c:plotArea>
      <c:layout>
        <c:manualLayout>
          <c:layoutTarget val="inner"/>
          <c:xMode val="edge"/>
          <c:yMode val="edge"/>
          <c:x val="0.14486921529175051"/>
          <c:y val="0.2619650577144228"/>
          <c:w val="0.46076458752515098"/>
          <c:h val="0.57682690592887365"/>
        </c:manualLayout>
      </c:layout>
      <c:pieChart>
        <c:varyColors val="1"/>
        <c:ser>
          <c:idx val="0"/>
          <c:order val="0"/>
          <c:tx>
            <c:strRef>
              <c:f>Hoja3!$B$1</c:f>
              <c:strCache>
                <c:ptCount val="1"/>
                <c:pt idx="0">
                  <c:v>POSITIVOS</c:v>
                </c:pt>
              </c:strCache>
            </c:strRef>
          </c:tx>
          <c:spPr>
            <a:solidFill>
              <a:srgbClr val="FF6600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0"/>
            <c:spPr>
              <a:solidFill>
                <a:srgbClr val="0000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4.1339902934668513E-4"/>
                  <c:y val="5.1443834004376694E-2"/>
                </c:manualLayout>
              </c:layout>
              <c:showPercent val="1"/>
            </c:dLbl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s-ES"/>
              </a:p>
            </c:txPr>
            <c:showPercent val="1"/>
            <c:showLeaderLines val="1"/>
          </c:dLbls>
          <c:cat>
            <c:strRef>
              <c:f>Hoja3!$A$2:$A$3</c:f>
              <c:strCache>
                <c:ptCount val="2"/>
                <c:pt idx="0">
                  <c:v>CUANTITATIVOS</c:v>
                </c:pt>
                <c:pt idx="1">
                  <c:v>CUALITATIVOS</c:v>
                </c:pt>
              </c:strCache>
            </c:strRef>
          </c:cat>
          <c:val>
            <c:numRef>
              <c:f>Hoja3!$B$2:$B$3</c:f>
              <c:numCache>
                <c:formatCode>0%</c:formatCode>
                <c:ptCount val="2"/>
                <c:pt idx="0">
                  <c:v>0.57600000000000062</c:v>
                </c:pt>
                <c:pt idx="1">
                  <c:v>0.42300000000000032</c:v>
                </c:pt>
              </c:numCache>
            </c:numRef>
          </c:val>
        </c:ser>
        <c:dLbls>
          <c:showPercent val="1"/>
        </c:dLbls>
        <c:firstSliceAng val="0"/>
      </c:pie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4245472837022131"/>
          <c:y val="0.49622227278597536"/>
          <c:w val="0.24144869215291859"/>
          <c:h val="0.1083124757857710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s-ES"/>
        </a:p>
      </c:txPr>
    </c:legend>
    <c:plotVisOnly val="1"/>
    <c:dispBlanksAs val="zero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ES"/>
  <c:chart>
    <c:title>
      <c:tx>
        <c:rich>
          <a:bodyPr/>
          <a:lstStyle/>
          <a:p>
            <a:pPr>
              <a:defRPr sz="2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s-ES" sz="2000" dirty="0" smtClean="0"/>
              <a:t>MICROORGANISMOS</a:t>
            </a:r>
            <a:br>
              <a:rPr lang="es-ES" sz="2000" dirty="0" smtClean="0"/>
            </a:br>
            <a:endParaRPr lang="es-ES" sz="2000" dirty="0"/>
          </a:p>
        </c:rich>
      </c:tx>
      <c:layout>
        <c:manualLayout>
          <c:xMode val="edge"/>
          <c:yMode val="edge"/>
          <c:x val="0.35967957130358813"/>
          <c:y val="1.6783473598094709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7.0666758680675359E-2"/>
          <c:y val="0.15625017029917071"/>
          <c:w val="0.91066785243210191"/>
          <c:h val="0.50669698082730807"/>
        </c:manualLayout>
      </c:layout>
      <c:barChart>
        <c:barDir val="col"/>
        <c:grouping val="clustered"/>
        <c:ser>
          <c:idx val="0"/>
          <c:order val="0"/>
          <c:tx>
            <c:strRef>
              <c:f>Hoja4!$B$1</c:f>
              <c:strCache>
                <c:ptCount val="1"/>
                <c:pt idx="0">
                  <c:v>RESULTADOS</c:v>
                </c:pt>
              </c:strCache>
            </c:strRef>
          </c:tx>
          <c:spPr>
            <a:solidFill>
              <a:srgbClr val="3399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Hoja4!$A$2:$A$24</c:f>
              <c:strCache>
                <c:ptCount val="23"/>
                <c:pt idx="0">
                  <c:v>S. HOMINIS</c:v>
                </c:pt>
                <c:pt idx="1">
                  <c:v>S. WAMERI</c:v>
                </c:pt>
                <c:pt idx="2">
                  <c:v>S. EPIDERMIDIS</c:v>
                </c:pt>
                <c:pt idx="3">
                  <c:v>S. SALIVARIUR</c:v>
                </c:pt>
                <c:pt idx="4">
                  <c:v>S. CAPITIS UEROLYTICUS</c:v>
                </c:pt>
                <c:pt idx="5">
                  <c:v>S. AUREUS</c:v>
                </c:pt>
                <c:pt idx="6">
                  <c:v>S. HAEMOLYTICUS</c:v>
                </c:pt>
                <c:pt idx="7">
                  <c:v>MICROCOCCUS SP</c:v>
                </c:pt>
                <c:pt idx="8">
                  <c:v>S. VIVIDANS</c:v>
                </c:pt>
                <c:pt idx="9">
                  <c:v>KLEBSIELLA PNEUMONIAE</c:v>
                </c:pt>
                <c:pt idx="10">
                  <c:v>ENTEROCOCCUS FAECIUM</c:v>
                </c:pt>
                <c:pt idx="11">
                  <c:v>NEISSERIA FLAVESCEUS</c:v>
                </c:pt>
                <c:pt idx="12">
                  <c:v>KOCURIA RHIZOPHILA</c:v>
                </c:pt>
                <c:pt idx="13">
                  <c:v>S. EQINUS</c:v>
                </c:pt>
                <c:pt idx="14">
                  <c:v>ESCHERICHIA COLI</c:v>
                </c:pt>
                <c:pt idx="15">
                  <c:v>PSEUDOMONAS AERUGINOSA</c:v>
                </c:pt>
                <c:pt idx="16">
                  <c:v>SERRATIA MARCESCENS</c:v>
                </c:pt>
                <c:pt idx="17">
                  <c:v>CITROBACTER FREUNDII</c:v>
                </c:pt>
                <c:pt idx="18">
                  <c:v>ACTINOMYCES ORIS</c:v>
                </c:pt>
                <c:pt idx="19">
                  <c:v>MICROCOCCUS LUTEUS</c:v>
                </c:pt>
                <c:pt idx="20">
                  <c:v>ENTEROCOCCUS FAECIUM</c:v>
                </c:pt>
                <c:pt idx="21">
                  <c:v>NEISSERIA MUCOSA</c:v>
                </c:pt>
                <c:pt idx="22">
                  <c:v>CORYNEBCTERIUM PROPINQUUM</c:v>
                </c:pt>
              </c:strCache>
            </c:strRef>
          </c:cat>
          <c:val>
            <c:numRef>
              <c:f>Hoja4!$B$2:$B$24</c:f>
              <c:numCache>
                <c:formatCode>General</c:formatCode>
                <c:ptCount val="23"/>
                <c:pt idx="0">
                  <c:v>19</c:v>
                </c:pt>
                <c:pt idx="1">
                  <c:v>2</c:v>
                </c:pt>
                <c:pt idx="2">
                  <c:v>31</c:v>
                </c:pt>
                <c:pt idx="3">
                  <c:v>1</c:v>
                </c:pt>
                <c:pt idx="4">
                  <c:v>1</c:v>
                </c:pt>
                <c:pt idx="5">
                  <c:v>7</c:v>
                </c:pt>
                <c:pt idx="6">
                  <c:v>2</c:v>
                </c:pt>
                <c:pt idx="7">
                  <c:v>3</c:v>
                </c:pt>
                <c:pt idx="8">
                  <c:v>3</c:v>
                </c:pt>
                <c:pt idx="9">
                  <c:v>9</c:v>
                </c:pt>
                <c:pt idx="10">
                  <c:v>1</c:v>
                </c:pt>
                <c:pt idx="11">
                  <c:v>2</c:v>
                </c:pt>
                <c:pt idx="12">
                  <c:v>1</c:v>
                </c:pt>
                <c:pt idx="13">
                  <c:v>3</c:v>
                </c:pt>
                <c:pt idx="14">
                  <c:v>17</c:v>
                </c:pt>
                <c:pt idx="15">
                  <c:v>27</c:v>
                </c:pt>
                <c:pt idx="16">
                  <c:v>5</c:v>
                </c:pt>
                <c:pt idx="17">
                  <c:v>8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</c:numCache>
            </c:numRef>
          </c:val>
        </c:ser>
        <c:axId val="64079360"/>
        <c:axId val="64080896"/>
      </c:barChart>
      <c:catAx>
        <c:axId val="64079360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64080896"/>
        <c:crosses val="autoZero"/>
        <c:auto val="1"/>
        <c:lblAlgn val="ctr"/>
        <c:lblOffset val="100"/>
        <c:tickLblSkip val="1"/>
        <c:tickMarkSkip val="1"/>
      </c:catAx>
      <c:valAx>
        <c:axId val="6408089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s-ES"/>
          </a:p>
        </c:txPr>
        <c:crossAx val="64079360"/>
        <c:crosses val="autoZero"/>
        <c:crossBetween val="between"/>
        <c:majorUnit val="5"/>
      </c:valAx>
      <c:spPr>
        <a:solidFill>
          <a:srgbClr val="FFFFCC"/>
        </a:solidFill>
        <a:ln w="12700">
          <a:solidFill>
            <a:srgbClr val="808080"/>
          </a:solidFill>
          <a:prstDash val="solid"/>
        </a:ln>
      </c:spPr>
    </c:plotArea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s-E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E42AF3A-5395-4B82-9CE8-99C594C0B135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80208CE-EA23-429B-B232-CF7BA92225D0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1E1B9-7FD5-4DFC-B3BD-E20D641CC716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5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ED020-4445-4B4C-BC8F-A20021825EA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D9DAB-0933-44A4-A643-895EEA4AE4A9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E9C1E-1405-4911-80CC-4B7A848EB18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15AA3-C604-4D7F-8691-78FBB33BA8F1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6975D-5338-41D7-B72F-F5AF959DB3A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E09F5-F593-4A9A-95BF-53A04152537B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A4216-FDA1-463F-BE55-BDBF78BD5CAA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7C0A1F-0301-46D9-AD37-06E91B8EBEFF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55C3A-FA83-4906-AE42-FB89E7DAC91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A9A41-4D0F-4048-A6EE-35630F6EEE5D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5DA51-1B7E-4F1B-8C54-E98970768A0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67A26-4586-482B-9620-1DF795050662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8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C8E2A-6840-4709-8682-B169F0AE608C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29BC9-1947-41A0-8638-2CA421DFDE5F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5EA17-E338-46C2-8995-87073449CDDF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41ABD-3F41-4CF2-8141-2AFA75DB58E8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0C307-0B04-4077-AEFA-F21CE41D7DFA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DB5D4-A152-4636-900D-EBD27325FE23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9D064-CAF3-47DE-AEC7-5281422D781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Recortar y redondear rectángulo de esquina sencilla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11 Triángulo rectángulo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dirty="0" smtClean="0"/>
              <a:t>Haga clic en el icono para agregar una imagen</a:t>
            </a:r>
            <a:endParaRPr lang="en-US" noProof="0" dirty="0"/>
          </a:p>
        </p:txBody>
      </p:sp>
      <p:sp>
        <p:nvSpPr>
          <p:cNvPr id="9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E253E-902B-4B22-8F3E-49C85A11CE43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10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1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99BE1-C66C-4A8F-89C9-A1A90577C43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7A87DB7-2647-4F43-AC40-C97F68879DCF}" type="datetimeFigureOut">
              <a:rPr lang="es-ES"/>
              <a:pPr>
                <a:defRPr/>
              </a:pPr>
              <a:t>14/10/2014</a:t>
            </a:fld>
            <a:endParaRPr lang="es-ES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FA1DD6-6E4C-4482-983A-DB9F48BCF5A5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  <p:grpSp>
        <p:nvGrpSpPr>
          <p:cNvPr id="1033" name="1 Grupo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8" r:id="rId2"/>
    <p:sldLayoutId id="2147483697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8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2.bp.blogspot.com/_F9uyqFDWxyg/TNjFeUrkyeI/AAAAAAAAHiM/8L-c01sxJeE/s1600/piel+en+sangre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4016" y="692696"/>
            <a:ext cx="8892480" cy="334096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s-ES" dirty="0" smtClean="0"/>
              <a:t>ESTUDIO ESTADISTICO EN LA REALIZACIÓN DE HEMOCULTIVOS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14338" name="2 Subtítulo"/>
          <p:cNvSpPr>
            <a:spLocks noGrp="1"/>
          </p:cNvSpPr>
          <p:nvPr>
            <p:ph type="subTitle" idx="1"/>
          </p:nvPr>
        </p:nvSpPr>
        <p:spPr>
          <a:xfrm>
            <a:off x="5508625" y="4724400"/>
            <a:ext cx="3173413" cy="1752600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r>
              <a:rPr lang="es-ES" sz="1800" dirty="0" smtClean="0"/>
              <a:t>Alicia Marañón Cerro</a:t>
            </a:r>
          </a:p>
          <a:p>
            <a:pPr marR="0" eaLnBrk="1" hangingPunct="1">
              <a:lnSpc>
                <a:spcPct val="80000"/>
              </a:lnSpc>
            </a:pPr>
            <a:r>
              <a:rPr lang="es-ES" sz="1800" dirty="0" smtClean="0"/>
              <a:t>Marta Sanjuán Aragón</a:t>
            </a:r>
          </a:p>
          <a:p>
            <a:pPr marR="0" eaLnBrk="1" hangingPunct="1">
              <a:lnSpc>
                <a:spcPct val="80000"/>
              </a:lnSpc>
            </a:pPr>
            <a:r>
              <a:rPr lang="es-ES" sz="1800" dirty="0" smtClean="0"/>
              <a:t>Aixa Muñoz García</a:t>
            </a:r>
          </a:p>
          <a:p>
            <a:pPr marR="0" eaLnBrk="1" hangingPunct="1">
              <a:lnSpc>
                <a:spcPct val="80000"/>
              </a:lnSpc>
            </a:pPr>
            <a:r>
              <a:rPr lang="es-ES" sz="1800" dirty="0" smtClean="0"/>
              <a:t>Yolanda Navas Martínez</a:t>
            </a:r>
          </a:p>
          <a:p>
            <a:pPr marR="0" eaLnBrk="1" hangingPunct="1">
              <a:lnSpc>
                <a:spcPct val="80000"/>
              </a:lnSpc>
            </a:pPr>
            <a:r>
              <a:rPr lang="es-ES" sz="1800" dirty="0" smtClean="0"/>
              <a:t>Carmen Jiménez </a:t>
            </a:r>
            <a:r>
              <a:rPr lang="es-ES" sz="1800" dirty="0" smtClean="0"/>
              <a:t>Jiménez</a:t>
            </a:r>
            <a:endParaRPr lang="es-ES" sz="1800" dirty="0" smtClean="0"/>
          </a:p>
          <a:p>
            <a:pPr marR="0" eaLnBrk="1" hangingPunct="1">
              <a:lnSpc>
                <a:spcPct val="80000"/>
              </a:lnSpc>
            </a:pPr>
            <a:r>
              <a:rPr lang="es-ES" sz="1800" dirty="0" smtClean="0"/>
              <a:t>Sonia Expósito Vizcaíno</a:t>
            </a:r>
          </a:p>
          <a:p>
            <a:pPr marR="0" eaLnBrk="1" hangingPunct="1">
              <a:lnSpc>
                <a:spcPct val="80000"/>
              </a:lnSpc>
            </a:pPr>
            <a:endParaRPr lang="es-E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MATERIAL Y MÉTODOS</a:t>
            </a:r>
          </a:p>
        </p:txBody>
      </p:sp>
      <p:sp>
        <p:nvSpPr>
          <p:cNvPr id="23554" name="2 Marcador de contenido"/>
          <p:cNvSpPr>
            <a:spLocks noGrp="1"/>
          </p:cNvSpPr>
          <p:nvPr>
            <p:ph idx="1"/>
          </p:nvPr>
        </p:nvSpPr>
        <p:spPr>
          <a:xfrm>
            <a:off x="500063" y="2468563"/>
            <a:ext cx="8229600" cy="4389437"/>
          </a:xfrm>
        </p:spPr>
        <p:txBody>
          <a:bodyPr/>
          <a:lstStyle/>
          <a:p>
            <a:pPr eaLnBrk="1" hangingPunct="1"/>
            <a:r>
              <a:rPr lang="es-ES" smtClean="0"/>
              <a:t>Material; recogida de datos proporcionados por el servicio de microbiología del hospital.</a:t>
            </a:r>
          </a:p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Método; análisis de los datos obtenidos con el soporte estadístico SPPS  versión 15.0, para Windows </a:t>
            </a:r>
          </a:p>
        </p:txBody>
      </p:sp>
      <p:pic>
        <p:nvPicPr>
          <p:cNvPr id="23555" name="3 Imagen" descr="imagesCAB1CU0X.jpe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25" y="4357688"/>
            <a:ext cx="91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15" descr="HJ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1" y="6143644"/>
            <a:ext cx="150019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Explosión 1"/>
          <p:cNvSpPr/>
          <p:nvPr/>
        </p:nvSpPr>
        <p:spPr>
          <a:xfrm>
            <a:off x="5715000" y="2786063"/>
            <a:ext cx="2143125" cy="22860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457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RESULTADOS</a:t>
            </a:r>
          </a:p>
        </p:txBody>
      </p:sp>
      <p:sp>
        <p:nvSpPr>
          <p:cNvPr id="24579" name="2 Marcador de contenido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993775"/>
          </a:xfrm>
        </p:spPr>
        <p:txBody>
          <a:bodyPr/>
          <a:lstStyle/>
          <a:p>
            <a:pPr eaLnBrk="1" hangingPunct="1"/>
            <a:r>
              <a:rPr lang="es-ES" smtClean="0"/>
              <a:t>Total;  1217 hemocultivos.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s-ES" smtClean="0"/>
              <a:t>               99 pacientes ingresados.</a:t>
            </a:r>
          </a:p>
        </p:txBody>
      </p:sp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6000750" y="3286125"/>
            <a:ext cx="1500188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6600">
                <a:solidFill>
                  <a:srgbClr val="FF33CC"/>
                </a:solidFill>
                <a:latin typeface="Constantia" pitchFamily="18" charset="0"/>
              </a:rPr>
              <a:t>12,2</a:t>
            </a:r>
          </a:p>
        </p:txBody>
      </p:sp>
      <p:pic>
        <p:nvPicPr>
          <p:cNvPr id="24582" name="Picture 15" descr="HJ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58083" y="6215082"/>
            <a:ext cx="1500197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RESULTADOS</a:t>
            </a:r>
          </a:p>
        </p:txBody>
      </p:sp>
      <p:graphicFrame>
        <p:nvGraphicFramePr>
          <p:cNvPr id="5" name="Chart 1"/>
          <p:cNvGraphicFramePr>
            <a:graphicFrameLocks noGrp="1"/>
          </p:cNvGraphicFramePr>
          <p:nvPr>
            <p:ph idx="1"/>
          </p:nvPr>
        </p:nvGraphicFramePr>
        <p:xfrm>
          <a:off x="1643042" y="1857364"/>
          <a:ext cx="5929354" cy="3929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5604" name="Picture 15" descr="HJ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1" y="6215082"/>
            <a:ext cx="1428759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Rectángulo"/>
          <p:cNvSpPr/>
          <p:nvPr/>
        </p:nvSpPr>
        <p:spPr>
          <a:xfrm rot="21046505" flipV="1">
            <a:off x="11218943" y="4137429"/>
            <a:ext cx="70513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2"/>
          <p:cNvGraphicFramePr>
            <a:graphicFrameLocks noGrp="1"/>
          </p:cNvGraphicFramePr>
          <p:nvPr>
            <p:ph idx="1"/>
          </p:nvPr>
        </p:nvGraphicFramePr>
        <p:xfrm>
          <a:off x="1571605" y="1928802"/>
          <a:ext cx="6072231" cy="357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62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RESULTADOS</a:t>
            </a:r>
          </a:p>
        </p:txBody>
      </p:sp>
      <p:pic>
        <p:nvPicPr>
          <p:cNvPr id="26628" name="Picture 15" descr="HJ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6286520"/>
            <a:ext cx="157163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/>
          <p:cNvGraphicFramePr>
            <a:graphicFrameLocks/>
          </p:cNvGraphicFramePr>
          <p:nvPr/>
        </p:nvGraphicFramePr>
        <p:xfrm>
          <a:off x="2000232" y="2214554"/>
          <a:ext cx="5429288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7650" name="1 Título"/>
          <p:cNvSpPr>
            <a:spLocks noGrp="1"/>
          </p:cNvSpPr>
          <p:nvPr>
            <p:ph type="title"/>
          </p:nvPr>
        </p:nvSpPr>
        <p:spPr>
          <a:xfrm>
            <a:off x="285750" y="571500"/>
            <a:ext cx="8229600" cy="1143000"/>
          </a:xfrm>
        </p:spPr>
        <p:txBody>
          <a:bodyPr/>
          <a:lstStyle/>
          <a:p>
            <a:pPr eaLnBrk="1" hangingPunct="1"/>
            <a:r>
              <a:rPr lang="es-ES" smtClean="0"/>
              <a:t>RESULTADOS</a:t>
            </a:r>
          </a:p>
        </p:txBody>
      </p:sp>
      <p:pic>
        <p:nvPicPr>
          <p:cNvPr id="27652" name="Picture 15" descr="HJ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1" y="6215082"/>
            <a:ext cx="1428759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1"/>
          <p:cNvGraphicFramePr>
            <a:graphicFrameLocks noGrp="1"/>
          </p:cNvGraphicFramePr>
          <p:nvPr>
            <p:ph idx="1"/>
          </p:nvPr>
        </p:nvGraphicFramePr>
        <p:xfrm>
          <a:off x="285720" y="1857364"/>
          <a:ext cx="8229600" cy="4389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674" name="1 Título"/>
          <p:cNvSpPr>
            <a:spLocks noGrp="1"/>
          </p:cNvSpPr>
          <p:nvPr>
            <p:ph type="title"/>
          </p:nvPr>
        </p:nvSpPr>
        <p:spPr>
          <a:xfrm>
            <a:off x="285750" y="571500"/>
            <a:ext cx="8229600" cy="1143000"/>
          </a:xfrm>
        </p:spPr>
        <p:txBody>
          <a:bodyPr/>
          <a:lstStyle/>
          <a:p>
            <a:pPr eaLnBrk="1" hangingPunct="1"/>
            <a:r>
              <a:rPr lang="es-ES" smtClean="0"/>
              <a:t>RESULTADOS</a:t>
            </a:r>
          </a:p>
        </p:txBody>
      </p:sp>
      <p:pic>
        <p:nvPicPr>
          <p:cNvPr id="28676" name="Picture 15" descr="HJ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0" y="6357958"/>
            <a:ext cx="157163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1 Título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785818"/>
          </a:xfrm>
        </p:spPr>
        <p:txBody>
          <a:bodyPr/>
          <a:lstStyle/>
          <a:p>
            <a:pPr eaLnBrk="1" hangingPunct="1"/>
            <a:r>
              <a:rPr lang="es-ES" dirty="0" smtClean="0"/>
              <a:t>CONCLUSIONES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428736"/>
            <a:ext cx="8572530" cy="5000660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" dirty="0" smtClean="0"/>
              <a:t>El 63, 8% de las extracciones, se realizaron a través de catéter central.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s-E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" dirty="0" smtClean="0"/>
              <a:t>Durante el periodo de estudio a cada paciente se le realizaron una media de 12,2 hemocultivos.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s-E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" dirty="0" smtClean="0"/>
              <a:t>Únicamente se obtuvo un 9,1% de resultados positivos, del total de la muestra.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s-E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" dirty="0" smtClean="0"/>
              <a:t>Se ha observado que los hemocultivos cuantitativos, son ligeramente </a:t>
            </a:r>
            <a:r>
              <a:rPr lang="es-ES" dirty="0" smtClean="0"/>
              <a:t> </a:t>
            </a:r>
            <a:r>
              <a:rPr lang="es-ES" dirty="0" smtClean="0"/>
              <a:t>más sensibles que los cualitativos</a:t>
            </a:r>
            <a:r>
              <a:rPr lang="es-ES" dirty="0" smtClean="0"/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s-E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s-ES" dirty="0" smtClean="0"/>
              <a:t>Las bacterias encontradas fueron:  Staphylococus </a:t>
            </a:r>
            <a:r>
              <a:rPr lang="es-ES" dirty="0" smtClean="0"/>
              <a:t>E</a:t>
            </a:r>
            <a:r>
              <a:rPr lang="es-ES" dirty="0" smtClean="0"/>
              <a:t>pidermidis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s-ES" dirty="0" smtClean="0"/>
              <a:t>    Pseudomonas Aeruginosanas. Staphylococos Hominis  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s-ES" dirty="0" smtClean="0"/>
              <a:t>    Escherichia Coli</a:t>
            </a:r>
            <a:endParaRPr lang="es-ES" dirty="0"/>
          </a:p>
        </p:txBody>
      </p:sp>
      <p:pic>
        <p:nvPicPr>
          <p:cNvPr id="29700" name="Picture 15" descr="HJ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9" y="6286520"/>
            <a:ext cx="1357321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" dirty="0" smtClean="0"/>
          </a:p>
        </p:txBody>
      </p:sp>
      <p:pic>
        <p:nvPicPr>
          <p:cNvPr id="1026" name="Picture 2" descr="D:\anfiteatro Tarragona2_fhdr[1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-3643313" y="-242888"/>
            <a:ext cx="16573501" cy="7289801"/>
          </a:xfrm>
          <a:solidFill>
            <a:schemeClr val="accent2"/>
          </a:solidFill>
          <a:ln w="57150">
            <a:solidFill>
              <a:schemeClr val="bg2">
                <a:lumMod val="10000"/>
              </a:schemeClr>
            </a:solidFill>
          </a:ln>
        </p:spPr>
      </p:pic>
      <p:sp>
        <p:nvSpPr>
          <p:cNvPr id="5" name="4 CuadroTexto"/>
          <p:cNvSpPr txBox="1"/>
          <p:nvPr/>
        </p:nvSpPr>
        <p:spPr>
          <a:xfrm>
            <a:off x="6156325" y="692150"/>
            <a:ext cx="208756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dirty="0">
                <a:solidFill>
                  <a:schemeClr val="bg1"/>
                </a:solidFill>
                <a:latin typeface="+mj-lt"/>
                <a:cs typeface="Arial" pitchFamily="34" charset="0"/>
              </a:rPr>
              <a:t>Gracias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2 Marcador de contenido"/>
          <p:cNvSpPr>
            <a:spLocks noGrp="1"/>
          </p:cNvSpPr>
          <p:nvPr>
            <p:ph idx="1"/>
          </p:nvPr>
        </p:nvSpPr>
        <p:spPr>
          <a:xfrm>
            <a:off x="457200" y="1643051"/>
            <a:ext cx="8229600" cy="4643469"/>
          </a:xfrm>
        </p:spPr>
        <p:txBody>
          <a:bodyPr/>
          <a:lstStyle/>
          <a:p>
            <a:pPr eaLnBrk="1" hangingPunct="1"/>
            <a:r>
              <a:rPr lang="es-ES" dirty="0" smtClean="0"/>
              <a:t>El diagnóstico etiológico de las bacteriemias y fungemias, ha sido tradicionalmente, la actividad más relevante del laboratorio de microbiología clínica. Constituye una de sus prioridades por su importancia diagnóstica.</a:t>
            </a:r>
          </a:p>
          <a:p>
            <a:pPr eaLnBrk="1" hangingPunct="1"/>
            <a:endParaRPr lang="es-ES" dirty="0" smtClean="0"/>
          </a:p>
          <a:p>
            <a:pPr eaLnBrk="1" hangingPunct="1">
              <a:buFont typeface="Wingdings 2" pitchFamily="18" charset="2"/>
              <a:buNone/>
            </a:pPr>
            <a:endParaRPr lang="es-ES" dirty="0" smtClean="0"/>
          </a:p>
          <a:p>
            <a:pPr eaLnBrk="1" hangingPunct="1"/>
            <a:r>
              <a:rPr lang="es-ES" dirty="0" smtClean="0"/>
              <a:t>El hemocultivos continúa vigente como el mejor procedimiento para identificar los procesos infecciosos.</a:t>
            </a:r>
          </a:p>
          <a:p>
            <a:pPr eaLnBrk="1" hangingPunct="1"/>
            <a:endParaRPr lang="es-ES" dirty="0" smtClean="0"/>
          </a:p>
        </p:txBody>
      </p:sp>
      <p:pic>
        <p:nvPicPr>
          <p:cNvPr id="15362" name="Picture 2" descr="C:\Documents and Settings\planta1\Escritorio\imagesCA62HJZ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5143512"/>
            <a:ext cx="142875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 descr="C:\Documents and Settings\planta1\Escritorio\images[10]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3571877"/>
            <a:ext cx="2214578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5 Título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938200"/>
          </a:xfrm>
        </p:spPr>
        <p:txBody>
          <a:bodyPr/>
          <a:lstStyle/>
          <a:p>
            <a:pPr eaLnBrk="1" hangingPunct="1"/>
            <a:r>
              <a:rPr lang="es-ES" dirty="0" smtClean="0"/>
              <a:t>INTRODUCCIÓN</a:t>
            </a:r>
          </a:p>
        </p:txBody>
      </p:sp>
      <p:pic>
        <p:nvPicPr>
          <p:cNvPr id="15366" name="Picture 15" descr="HJ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1" y="6357958"/>
            <a:ext cx="1500197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2 Marcador de contenido"/>
          <p:cNvSpPr>
            <a:spLocks noGrp="1"/>
          </p:cNvSpPr>
          <p:nvPr>
            <p:ph idx="1"/>
          </p:nvPr>
        </p:nvSpPr>
        <p:spPr>
          <a:xfrm>
            <a:off x="428624" y="928670"/>
            <a:ext cx="8429655" cy="4889518"/>
          </a:xfrm>
        </p:spPr>
        <p:txBody>
          <a:bodyPr/>
          <a:lstStyle/>
          <a:p>
            <a:pPr eaLnBrk="1" hangingPunct="1"/>
            <a:r>
              <a:rPr lang="es-ES" dirty="0" smtClean="0"/>
              <a:t>La sangre de los individuos sanos es estéril. </a:t>
            </a:r>
          </a:p>
          <a:p>
            <a:pPr eaLnBrk="1" hangingPunct="1">
              <a:buFont typeface="Wingdings 2" pitchFamily="18" charset="2"/>
              <a:buNone/>
            </a:pPr>
            <a:endParaRPr lang="es-ES" dirty="0" smtClean="0"/>
          </a:p>
          <a:p>
            <a:pPr eaLnBrk="1" hangingPunct="1">
              <a:buFont typeface="Wingdings 2" pitchFamily="18" charset="2"/>
              <a:buNone/>
            </a:pPr>
            <a:endParaRPr lang="es-ES" dirty="0" smtClean="0"/>
          </a:p>
          <a:p>
            <a:pPr eaLnBrk="1" hangingPunct="1">
              <a:buFont typeface="Wingdings 2" pitchFamily="18" charset="2"/>
              <a:buNone/>
            </a:pPr>
            <a:endParaRPr lang="es-ES" dirty="0" smtClean="0"/>
          </a:p>
          <a:p>
            <a:pPr eaLnBrk="1" hangingPunct="1"/>
            <a:r>
              <a:rPr lang="es-ES" dirty="0" smtClean="0"/>
              <a:t>Se define como hemocultivos al cultivo microbiológico de una muestra de sangre obtenida por una punción independiente. </a:t>
            </a:r>
          </a:p>
        </p:txBody>
      </p:sp>
      <p:pic>
        <p:nvPicPr>
          <p:cNvPr id="16387" name="Picture 3" descr="http://2.bp.blogspot.com/_F9uyqFDWxyg/TNjFeUrkyeI/AAAAAAAAHiM/8L-c01sxJeE/s320/piel+en+sangre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5" y="1000125"/>
            <a:ext cx="1928826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7" descr="http://image.slidesharecdn.com/hemocultivo1-130615223545-phpapp01/95/hemocultivo-4-638.jpg?cb=1395691553"/>
          <p:cNvPicPr>
            <a:picLocks noChangeAspect="1" noChangeArrowheads="1"/>
          </p:cNvPicPr>
          <p:nvPr/>
        </p:nvPicPr>
        <p:blipFill>
          <a:blip r:embed="rId4">
            <a:lum bright="-30000" contrast="20000"/>
          </a:blip>
          <a:srcRect l="59641" t="58360" r="2441" b="3761"/>
          <a:stretch>
            <a:fillRect/>
          </a:stretch>
        </p:blipFill>
        <p:spPr bwMode="auto">
          <a:xfrm>
            <a:off x="3429000" y="4572000"/>
            <a:ext cx="2408238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15" descr="HJ2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58082" y="6286520"/>
            <a:ext cx="1571636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2 Marcador de contenido"/>
          <p:cNvSpPr>
            <a:spLocks noGrp="1"/>
          </p:cNvSpPr>
          <p:nvPr>
            <p:ph idx="1"/>
          </p:nvPr>
        </p:nvSpPr>
        <p:spPr>
          <a:xfrm>
            <a:off x="357188" y="1071546"/>
            <a:ext cx="8358187" cy="5286411"/>
          </a:xfrm>
        </p:spPr>
        <p:txBody>
          <a:bodyPr/>
          <a:lstStyle/>
          <a:p>
            <a:pPr eaLnBrk="1" hangingPunct="1"/>
            <a:r>
              <a:rPr lang="es-ES" dirty="0" smtClean="0"/>
              <a:t>BACTERIEMIA: multiplicación de las bacterias en tasas que exceden la capacidad del sistema reticuloendotelial para eliminarlas.</a:t>
            </a:r>
          </a:p>
          <a:p>
            <a:pPr eaLnBrk="1" hangingPunct="1">
              <a:buFont typeface="Wingdings 2" pitchFamily="18" charset="2"/>
              <a:buNone/>
            </a:pPr>
            <a:endParaRPr lang="es-ES" dirty="0" smtClean="0"/>
          </a:p>
          <a:p>
            <a:pPr eaLnBrk="1" hangingPunct="1"/>
            <a:endParaRPr lang="es-ES" dirty="0" smtClean="0"/>
          </a:p>
          <a:p>
            <a:pPr eaLnBrk="1" hangingPunct="1">
              <a:buFont typeface="Wingdings 2" pitchFamily="18" charset="2"/>
              <a:buNone/>
            </a:pPr>
            <a:endParaRPr lang="es-ES" dirty="0" smtClean="0"/>
          </a:p>
          <a:p>
            <a:pPr eaLnBrk="1" hangingPunct="1"/>
            <a:endParaRPr lang="es-ES" dirty="0" smtClean="0"/>
          </a:p>
          <a:p>
            <a:pPr eaLnBrk="1" hangingPunct="1"/>
            <a:r>
              <a:rPr lang="es-ES" dirty="0" smtClean="0"/>
              <a:t>FUNGEMIA: multiplicación por hongos en el torrente sanguíneo</a:t>
            </a:r>
          </a:p>
          <a:p>
            <a:pPr eaLnBrk="1" hangingPunct="1"/>
            <a:endParaRPr lang="es-ES" dirty="0" smtClean="0"/>
          </a:p>
          <a:p>
            <a:pPr eaLnBrk="1" hangingPunct="1"/>
            <a:endParaRPr lang="es-ES" dirty="0" smtClean="0"/>
          </a:p>
        </p:txBody>
      </p:sp>
      <p:pic>
        <p:nvPicPr>
          <p:cNvPr id="17410" name="5 Imagen" descr="Sepsis.jpe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2143116"/>
            <a:ext cx="375443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6 Imagen" descr="hifas_candidas_tmo_sp_20111007_1301992457.jpe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4929198"/>
            <a:ext cx="20002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5" descr="HJ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58083" y="6286520"/>
            <a:ext cx="157163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b="1" smtClean="0"/>
              <a:t> INDICACIONES</a:t>
            </a:r>
            <a:endParaRPr lang="es-ES" smtClean="0"/>
          </a:p>
        </p:txBody>
      </p:sp>
      <p:sp>
        <p:nvSpPr>
          <p:cNvPr id="18434" name="2 Marcador de contenido"/>
          <p:cNvSpPr>
            <a:spLocks noGrp="1"/>
          </p:cNvSpPr>
          <p:nvPr>
            <p:ph idx="1"/>
          </p:nvPr>
        </p:nvSpPr>
        <p:spPr>
          <a:xfrm>
            <a:off x="468313" y="1773238"/>
            <a:ext cx="8229600" cy="4389437"/>
          </a:xfrm>
        </p:spPr>
        <p:txBody>
          <a:bodyPr/>
          <a:lstStyle/>
          <a:p>
            <a:pPr eaLnBrk="1" hangingPunct="1"/>
            <a:endParaRPr lang="es-ES" smtClean="0"/>
          </a:p>
          <a:p>
            <a:pPr eaLnBrk="1" hangingPunct="1"/>
            <a:r>
              <a:rPr lang="es-ES" smtClean="0"/>
              <a:t>Sospecha de bacteriemia en pacientes con o sin foco aparente de infección. </a:t>
            </a:r>
          </a:p>
          <a:p>
            <a:pPr eaLnBrk="1" hangingPunct="1"/>
            <a:endParaRPr lang="es-ES" smtClean="0"/>
          </a:p>
        </p:txBody>
      </p:sp>
      <p:pic>
        <p:nvPicPr>
          <p:cNvPr id="18435" name="Picture 2" descr="¿Es preocupante la fiebre infantil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88" y="3571875"/>
            <a:ext cx="4714875" cy="266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15" descr="HJ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1" y="6286520"/>
            <a:ext cx="1500197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b="1" smtClean="0"/>
              <a:t>SIGNOS</a:t>
            </a:r>
          </a:p>
        </p:txBody>
      </p:sp>
      <p:sp>
        <p:nvSpPr>
          <p:cNvPr id="1945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ES" sz="3200" smtClean="0"/>
              <a:t>Fiebre</a:t>
            </a:r>
          </a:p>
          <a:p>
            <a:pPr eaLnBrk="1" hangingPunct="1"/>
            <a:r>
              <a:rPr lang="es-ES" sz="3200" smtClean="0"/>
              <a:t>Hipotermia</a:t>
            </a:r>
          </a:p>
          <a:p>
            <a:pPr eaLnBrk="1" hangingPunct="1"/>
            <a:r>
              <a:rPr lang="es-ES" sz="3200" smtClean="0"/>
              <a:t>Escalofríos</a:t>
            </a:r>
          </a:p>
          <a:p>
            <a:pPr eaLnBrk="1" hangingPunct="1"/>
            <a:r>
              <a:rPr lang="es-ES" sz="3200" smtClean="0"/>
              <a:t>Leucopenia</a:t>
            </a:r>
          </a:p>
          <a:p>
            <a:pPr eaLnBrk="1" hangingPunct="1"/>
            <a:r>
              <a:rPr lang="es-ES" sz="3200" smtClean="0"/>
              <a:t>Leucocitosis o trombopenias no relacionadas con procesos hematológicos</a:t>
            </a:r>
          </a:p>
          <a:p>
            <a:pPr eaLnBrk="1" hangingPunct="1"/>
            <a:endParaRPr lang="es-ES" smtClean="0"/>
          </a:p>
        </p:txBody>
      </p:sp>
      <p:pic>
        <p:nvPicPr>
          <p:cNvPr id="19459" name="4 Imagen" descr="TERMOMETRO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13" y="1714500"/>
            <a:ext cx="2084387" cy="266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15" descr="HJ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29521" y="6215082"/>
            <a:ext cx="150019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Título"/>
          <p:cNvSpPr>
            <a:spLocks noGrp="1"/>
          </p:cNvSpPr>
          <p:nvPr>
            <p:ph type="title"/>
          </p:nvPr>
        </p:nvSpPr>
        <p:spPr>
          <a:xfrm>
            <a:off x="146050" y="571500"/>
            <a:ext cx="8712200" cy="1143000"/>
          </a:xfrm>
        </p:spPr>
        <p:txBody>
          <a:bodyPr/>
          <a:lstStyle/>
          <a:p>
            <a:pPr eaLnBrk="1" hangingPunct="1"/>
            <a:r>
              <a:rPr lang="es-ES" sz="4800" b="1" smtClean="0"/>
              <a:t>Clasificación de los hemocultivos I</a:t>
            </a:r>
            <a:endParaRPr lang="es-ES" sz="4800" smtClean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11429" t="26514" r="9525" b="5324"/>
          <a:stretch>
            <a:fillRect/>
          </a:stretch>
        </p:blipFill>
        <p:spPr>
          <a:xfrm>
            <a:off x="357188" y="1651000"/>
            <a:ext cx="8310562" cy="5207000"/>
          </a:xfrm>
        </p:spPr>
      </p:pic>
      <p:pic>
        <p:nvPicPr>
          <p:cNvPr id="20484" name="Picture 15" descr="HJ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6286520"/>
            <a:ext cx="1428759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2 Marcador de contenido"/>
          <p:cNvSpPr>
            <a:spLocks noGrp="1"/>
          </p:cNvSpPr>
          <p:nvPr>
            <p:ph idx="1"/>
          </p:nvPr>
        </p:nvSpPr>
        <p:spPr>
          <a:xfrm>
            <a:off x="214313" y="2357438"/>
            <a:ext cx="8715375" cy="3714750"/>
          </a:xfrm>
        </p:spPr>
        <p:txBody>
          <a:bodyPr/>
          <a:lstStyle/>
          <a:p>
            <a:pPr eaLnBrk="1" hangingPunct="1"/>
            <a:r>
              <a:rPr lang="es-ES" smtClean="0"/>
              <a:t>HEMOCULTIVOS CONVENCIONALES se obtienen de vía periférica e indican la presencia o no de bacterias en sangre.</a:t>
            </a:r>
          </a:p>
          <a:p>
            <a:pPr eaLnBrk="1" hangingPunct="1">
              <a:buFont typeface="Wingdings 2" pitchFamily="18" charset="2"/>
              <a:buNone/>
            </a:pPr>
            <a:endParaRPr lang="es-ES" smtClean="0"/>
          </a:p>
          <a:p>
            <a:pPr eaLnBrk="1" hangingPunct="1"/>
            <a:r>
              <a:rPr lang="es-ES" smtClean="0"/>
              <a:t>HEMOCULTIVOS CUANTITATIVOS se extraen de vía central y nos muestran el numero de bacterias por ml de sangre</a:t>
            </a:r>
          </a:p>
        </p:txBody>
      </p:sp>
      <p:sp>
        <p:nvSpPr>
          <p:cNvPr id="21506" name="1 Título"/>
          <p:cNvSpPr>
            <a:spLocks noGrp="1"/>
          </p:cNvSpPr>
          <p:nvPr>
            <p:ph type="title"/>
          </p:nvPr>
        </p:nvSpPr>
        <p:spPr>
          <a:xfrm>
            <a:off x="142875" y="571500"/>
            <a:ext cx="8858250" cy="1143000"/>
          </a:xfrm>
        </p:spPr>
        <p:txBody>
          <a:bodyPr/>
          <a:lstStyle/>
          <a:p>
            <a:pPr eaLnBrk="1" hangingPunct="1"/>
            <a:r>
              <a:rPr lang="es-ES" sz="4800" b="1" smtClean="0"/>
              <a:t>Clasificación de los hemocultivos II</a:t>
            </a:r>
            <a:endParaRPr lang="es-ES" sz="4800" smtClean="0"/>
          </a:p>
        </p:txBody>
      </p:sp>
      <p:pic>
        <p:nvPicPr>
          <p:cNvPr id="21508" name="Picture 15" descr="HJ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5" y="6286520"/>
            <a:ext cx="1571635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OBJETIVO</a:t>
            </a:r>
          </a:p>
        </p:txBody>
      </p:sp>
      <p:sp>
        <p:nvSpPr>
          <p:cNvPr id="22530" name="2 Marcador de contenido"/>
          <p:cNvSpPr>
            <a:spLocks noGrp="1"/>
          </p:cNvSpPr>
          <p:nvPr>
            <p:ph idx="1"/>
          </p:nvPr>
        </p:nvSpPr>
        <p:spPr>
          <a:xfrm>
            <a:off x="0" y="3000375"/>
            <a:ext cx="9001125" cy="1428750"/>
          </a:xfrm>
        </p:spPr>
        <p:txBody>
          <a:bodyPr/>
          <a:lstStyle/>
          <a:p>
            <a:pPr eaLnBrk="1" hangingPunct="1"/>
            <a:r>
              <a:rPr lang="es-ES" smtClean="0"/>
              <a:t>Analizar los hemocultivos realizados en el servicio de hematología del Hospital Joan XXIII de Tarragona, durante el año 2013.</a:t>
            </a:r>
          </a:p>
        </p:txBody>
      </p:sp>
      <p:pic>
        <p:nvPicPr>
          <p:cNvPr id="22532" name="Picture 15" descr="HJ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9" y="6215082"/>
            <a:ext cx="1500197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j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452</TotalTime>
  <Words>364</Words>
  <Application>Microsoft Office PowerPoint</Application>
  <PresentationFormat>Presentación en pantalla (4:3)</PresentationFormat>
  <Paragraphs>69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Flujo</vt:lpstr>
      <vt:lpstr>ESTUDIO ESTADISTICO EN LA REALIZACIÓN DE HEMOCULTIVOS </vt:lpstr>
      <vt:lpstr>INTRODUCCIÓN</vt:lpstr>
      <vt:lpstr>Diapositiva 3</vt:lpstr>
      <vt:lpstr>Diapositiva 4</vt:lpstr>
      <vt:lpstr> INDICACIONES</vt:lpstr>
      <vt:lpstr>SIGNOS</vt:lpstr>
      <vt:lpstr>Clasificación de los hemocultivos I</vt:lpstr>
      <vt:lpstr>Clasificación de los hemocultivos II</vt:lpstr>
      <vt:lpstr>OBJETIVO</vt:lpstr>
      <vt:lpstr>MATERIAL Y MÉTODOS</vt:lpstr>
      <vt:lpstr>RESULTADOS</vt:lpstr>
      <vt:lpstr>RESULTADOS</vt:lpstr>
      <vt:lpstr>RESULTADOS</vt:lpstr>
      <vt:lpstr>RESULTADOS</vt:lpstr>
      <vt:lpstr>RESULTADOS</vt:lpstr>
      <vt:lpstr>CONCLUSIONES</vt:lpstr>
      <vt:lpstr>Diapositiva 17</vt:lpstr>
    </vt:vector>
  </TitlesOfParts>
  <Company>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HEMOCULTIVOS </dc:title>
  <dc:creator>planta1</dc:creator>
  <cp:lastModifiedBy>Lali</cp:lastModifiedBy>
  <cp:revision>75</cp:revision>
  <dcterms:created xsi:type="dcterms:W3CDTF">2014-09-14T21:18:56Z</dcterms:created>
  <dcterms:modified xsi:type="dcterms:W3CDTF">2014-10-14T00:13:15Z</dcterms:modified>
</cp:coreProperties>
</file>