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363" r:id="rId3"/>
    <p:sldId id="279" r:id="rId4"/>
    <p:sldId id="257" r:id="rId5"/>
    <p:sldId id="318" r:id="rId6"/>
    <p:sldId id="319" r:id="rId7"/>
    <p:sldId id="321" r:id="rId8"/>
    <p:sldId id="322" r:id="rId9"/>
    <p:sldId id="346" r:id="rId10"/>
    <p:sldId id="347" r:id="rId11"/>
    <p:sldId id="348" r:id="rId12"/>
    <p:sldId id="337" r:id="rId13"/>
    <p:sldId id="355" r:id="rId14"/>
    <p:sldId id="356" r:id="rId15"/>
    <p:sldId id="357" r:id="rId16"/>
    <p:sldId id="358" r:id="rId17"/>
    <p:sldId id="360" r:id="rId18"/>
    <p:sldId id="361" r:id="rId19"/>
    <p:sldId id="362" r:id="rId20"/>
    <p:sldId id="330" r:id="rId21"/>
    <p:sldId id="329" r:id="rId22"/>
    <p:sldId id="328" r:id="rId23"/>
    <p:sldId id="327" r:id="rId24"/>
    <p:sldId id="336" r:id="rId25"/>
    <p:sldId id="335" r:id="rId26"/>
    <p:sldId id="334" r:id="rId27"/>
    <p:sldId id="333" r:id="rId28"/>
    <p:sldId id="332" r:id="rId29"/>
    <p:sldId id="331" r:id="rId30"/>
    <p:sldId id="338" r:id="rId31"/>
    <p:sldId id="339" r:id="rId32"/>
    <p:sldId id="340" r:id="rId33"/>
    <p:sldId id="364" r:id="rId34"/>
    <p:sldId id="301" r:id="rId35"/>
    <p:sldId id="306" r:id="rId36"/>
    <p:sldId id="304" r:id="rId37"/>
    <p:sldId id="277" r:id="rId38"/>
    <p:sldId id="276" r:id="rId39"/>
  </p:sldIdLst>
  <p:sldSz cx="9144000" cy="6858000" type="screen4x3"/>
  <p:notesSz cx="6797675" cy="99282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463"/>
    <a:srgbClr val="0082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96485" autoAdjust="0"/>
  </p:normalViewPr>
  <p:slideViewPr>
    <p:cSldViewPr>
      <p:cViewPr>
        <p:scale>
          <a:sx n="75" d="100"/>
          <a:sy n="75" d="100"/>
        </p:scale>
        <p:origin x="-372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475B6-DC18-43AF-BC3C-3E800FB6CC9A}" type="datetimeFigureOut">
              <a:rPr lang="es-ES" smtClean="0"/>
              <a:pPr/>
              <a:t>08.10.2014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CFEDC-73C8-45E1-A637-2FC13FD18DE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8051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BB6C2-2F76-473B-AD78-2587F47964D3}" type="datetimeFigureOut">
              <a:rPr lang="es-ES" smtClean="0"/>
              <a:pPr/>
              <a:t>08.10.2014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82712-AB3D-44E0-B11E-CB65E631D6F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0892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615165B-C550-4C0C-9B2B-7448B2D74C50}" type="slidenum">
              <a:rPr lang="en-US" smtClean="0"/>
              <a:pPr eaLnBrk="1" hangingPunct="1"/>
              <a:t>1</a:t>
            </a:fld>
            <a:endParaRPr lang="en-US" dirty="0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dirty="0" smtClean="0">
                <a:latin typeface="Arial" pitchFamily="34" charset="0"/>
                <a:cs typeface="Arial" pitchFamily="34" charset="0"/>
              </a:rPr>
              <a:t>c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9 Imagen"/>
          <p:cNvPicPr>
            <a:picLocks noChangeAspect="1" noChangeArrowheads="1"/>
          </p:cNvPicPr>
          <p:nvPr userDrawn="1"/>
        </p:nvPicPr>
        <p:blipFill>
          <a:blip r:embed="rId2" cstate="print">
            <a:lum bright="48000" contrast="-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9688"/>
            <a:ext cx="4572000" cy="670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a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2FDEF-4A70-4BF4-B46A-74180E85261B}" type="slidenum">
              <a:rPr lang="ca-ES"/>
              <a:pPr>
                <a:defRPr/>
              </a:pPr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742944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9"/>
          <p:cNvSpPr txBox="1">
            <a:spLocks noChangeArrowheads="1"/>
          </p:cNvSpPr>
          <p:nvPr/>
        </p:nvSpPr>
        <p:spPr bwMode="auto">
          <a:xfrm>
            <a:off x="500034" y="5715016"/>
            <a:ext cx="83153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" sz="1400" b="1" dirty="0" smtClean="0">
                <a:solidFill>
                  <a:srgbClr val="1E4463"/>
                </a:solidFill>
                <a:latin typeface="Verdana" pitchFamily="34" charset="0"/>
              </a:rPr>
              <a:t>Mayte </a:t>
            </a:r>
            <a:r>
              <a:rPr lang="es-ES" sz="1400" b="1" dirty="0" err="1" smtClean="0">
                <a:solidFill>
                  <a:srgbClr val="1E4463"/>
                </a:solidFill>
                <a:latin typeface="Verdana" pitchFamily="34" charset="0"/>
              </a:rPr>
              <a:t>Alarcon</a:t>
            </a:r>
            <a:r>
              <a:rPr lang="es-ES" sz="1400" b="1" dirty="0" smtClean="0">
                <a:solidFill>
                  <a:srgbClr val="1E4463"/>
                </a:solidFill>
                <a:latin typeface="Verdana" pitchFamily="34" charset="0"/>
              </a:rPr>
              <a:t> </a:t>
            </a:r>
            <a:r>
              <a:rPr lang="es-ES" sz="1400" b="1" dirty="0" err="1" smtClean="0">
                <a:solidFill>
                  <a:srgbClr val="1E4463"/>
                </a:solidFill>
                <a:latin typeface="Verdana" pitchFamily="34" charset="0"/>
              </a:rPr>
              <a:t>Zahonero</a:t>
            </a:r>
            <a:endParaRPr lang="es-ES" sz="1400" b="1" dirty="0" smtClean="0">
              <a:solidFill>
                <a:srgbClr val="1E4463"/>
              </a:solidFill>
              <a:latin typeface="Verdana" pitchFamily="34" charset="0"/>
            </a:endParaRPr>
          </a:p>
          <a:p>
            <a:pPr algn="r" eaLnBrk="1" hangingPunct="1">
              <a:spcBef>
                <a:spcPct val="50000"/>
              </a:spcBef>
            </a:pPr>
            <a:r>
              <a:rPr lang="es-ES" sz="1400" b="1" dirty="0">
                <a:solidFill>
                  <a:srgbClr val="1E4463"/>
                </a:solidFill>
                <a:latin typeface="Verdana" pitchFamily="34" charset="0"/>
              </a:rPr>
              <a:t>LABCO-Hospital de </a:t>
            </a:r>
            <a:r>
              <a:rPr lang="es-ES" sz="1400" b="1" dirty="0" smtClean="0">
                <a:solidFill>
                  <a:srgbClr val="1E4463"/>
                </a:solidFill>
                <a:latin typeface="Verdana" pitchFamily="34" charset="0"/>
              </a:rPr>
              <a:t>Manises</a:t>
            </a:r>
            <a:endParaRPr lang="es-ES" sz="1400" b="1" dirty="0">
              <a:solidFill>
                <a:srgbClr val="1E4463"/>
              </a:solidFill>
              <a:latin typeface="Verdana" pitchFamily="34" charset="0"/>
            </a:endParaRPr>
          </a:p>
          <a:p>
            <a:pPr algn="r" eaLnBrk="1" hangingPunct="1">
              <a:spcBef>
                <a:spcPct val="50000"/>
              </a:spcBef>
            </a:pPr>
            <a:r>
              <a:rPr lang="es-ES" sz="1400" b="1" dirty="0" smtClean="0">
                <a:solidFill>
                  <a:srgbClr val="1E4463"/>
                </a:solidFill>
                <a:latin typeface="Verdana" pitchFamily="34" charset="0"/>
              </a:rPr>
              <a:t>Aranjuez, 16 de Octubre de 2014</a:t>
            </a:r>
          </a:p>
        </p:txBody>
      </p:sp>
      <p:pic>
        <p:nvPicPr>
          <p:cNvPr id="4100" name="Picture 2" descr="C:\Users\Denis\Desktop\Labc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285750"/>
            <a:ext cx="30480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0" y="1908701"/>
            <a:ext cx="9144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4600" b="1" dirty="0" smtClean="0">
                <a:solidFill>
                  <a:srgbClr val="1E4463"/>
                </a:solidFill>
                <a:latin typeface="+mj-lt"/>
                <a:ea typeface="+mj-ea"/>
                <a:cs typeface="Arial" charset="0"/>
              </a:rPr>
              <a:t> TODOS O NINGUNO </a:t>
            </a:r>
          </a:p>
          <a:p>
            <a:pPr algn="ctr">
              <a:defRPr/>
            </a:pPr>
            <a:r>
              <a:rPr lang="es-ES" sz="4600" b="1" dirty="0" smtClean="0">
                <a:solidFill>
                  <a:srgbClr val="1E4463"/>
                </a:solidFill>
                <a:latin typeface="+mj-lt"/>
                <a:ea typeface="+mj-ea"/>
                <a:cs typeface="Arial" charset="0"/>
              </a:rPr>
              <a:t>(CERTIFICACIÓN CORPORATIVA)</a:t>
            </a:r>
            <a:endParaRPr lang="es-ES" sz="4600" b="1" dirty="0">
              <a:solidFill>
                <a:srgbClr val="1E4463"/>
              </a:solidFill>
              <a:latin typeface="+mj-lt"/>
              <a:ea typeface="+mj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9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2FDEF-4A70-4BF4-B46A-74180E85261B}" type="slidenum">
              <a:rPr lang="ca-ES" smtClean="0"/>
              <a:pPr>
                <a:defRPr/>
              </a:pPr>
              <a:t>10</a:t>
            </a:fld>
            <a:endParaRPr lang="ca-ES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500066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s-ES" sz="9600" b="1" dirty="0" smtClean="0">
                <a:solidFill>
                  <a:srgbClr val="0082A7"/>
                </a:solidFill>
                <a:cs typeface="Arial" pitchFamily="34" charset="0"/>
              </a:rPr>
              <a:t>       Certificación Corporativa: </a:t>
            </a:r>
          </a:p>
          <a:p>
            <a:pPr marL="0" indent="0">
              <a:buNone/>
            </a:pPr>
            <a:endParaRPr lang="es-ES" sz="3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10000"/>
              </a:lnSpc>
              <a:spcAft>
                <a:spcPts val="600"/>
              </a:spcAft>
              <a:buClr>
                <a:schemeClr val="tx2"/>
              </a:buClr>
              <a:defRPr/>
            </a:pPr>
            <a:r>
              <a:rPr lang="es-ES" sz="7400" b="1" dirty="0" smtClean="0">
                <a:solidFill>
                  <a:srgbClr val="1E4463"/>
                </a:solidFill>
                <a:cs typeface="Arial" pitchFamily="34" charset="0"/>
              </a:rPr>
              <a:t>La organización debe realizar las mismas actividades en todos los emplazamientos bajo un mismo sistema de Gestión de Calidad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  <a:buClr>
                <a:schemeClr val="tx2"/>
              </a:buClr>
              <a:defRPr/>
            </a:pPr>
            <a:r>
              <a:rPr lang="es-ES" sz="7400" b="1" dirty="0" smtClean="0">
                <a:solidFill>
                  <a:srgbClr val="1E4463"/>
                </a:solidFill>
                <a:cs typeface="Arial" pitchFamily="34" charset="0"/>
              </a:rPr>
              <a:t>La organización debe garantizar la aplicación y mantenimiento de los mismos Estándares de Calidad para todos los emplazamientos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  <a:buClr>
                <a:schemeClr val="tx2"/>
              </a:buClr>
              <a:defRPr/>
            </a:pPr>
            <a:r>
              <a:rPr lang="es-ES" sz="7400" b="1" dirty="0" smtClean="0">
                <a:solidFill>
                  <a:srgbClr val="1E4463"/>
                </a:solidFill>
                <a:cs typeface="Arial" pitchFamily="34" charset="0"/>
              </a:rPr>
              <a:t>Los productos y/o servicios suministrados por todos los emplazamientos deben ser producidos de acuerdo con los mismos métodos y procedimientos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  <a:buClr>
                <a:schemeClr val="tx2"/>
              </a:buClr>
              <a:defRPr/>
            </a:pPr>
            <a:r>
              <a:rPr lang="es-ES" sz="7400" b="1" dirty="0" smtClean="0">
                <a:solidFill>
                  <a:srgbClr val="1E4463"/>
                </a:solidFill>
                <a:cs typeface="Arial" pitchFamily="34" charset="0"/>
              </a:rPr>
              <a:t>El sistema de Calidad deberá estar sujeto a revisiones por la dirección centralizadas. Todos los emplazamientos estarán sometidos a un programa interno de auditorias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defRPr/>
            </a:pPr>
            <a:r>
              <a:rPr lang="es-ES" sz="7400" b="1" dirty="0" smtClean="0">
                <a:solidFill>
                  <a:srgbClr val="1E4463"/>
                </a:solidFill>
                <a:cs typeface="Arial" pitchFamily="34" charset="0"/>
              </a:rPr>
              <a:t>Las no conformidades detectadas en un emplazamiento en las auditorias internas y/o externas, se considerara, hasta que no se demuestre lo contrario, que pueden afectar a los demás emplazamientos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defRPr/>
            </a:pPr>
            <a:r>
              <a:rPr lang="es-ES" sz="7400" b="1" dirty="0" smtClean="0">
                <a:solidFill>
                  <a:srgbClr val="1E4463"/>
                </a:solidFill>
                <a:cs typeface="Arial" pitchFamily="34" charset="0"/>
              </a:rPr>
              <a:t>Si un emplazamiento incumple gravemente los requisitos , la certificación puede ser denegada a toda la organización</a:t>
            </a:r>
          </a:p>
          <a:p>
            <a:pPr algn="just">
              <a:lnSpc>
                <a:spcPct val="110000"/>
              </a:lnSpc>
              <a:buClr>
                <a:schemeClr val="tx2"/>
              </a:buClr>
              <a:buNone/>
              <a:defRPr/>
            </a:pPr>
            <a:endParaRPr lang="es-ES" sz="7400" b="1" dirty="0" smtClean="0">
              <a:solidFill>
                <a:srgbClr val="1E4463"/>
              </a:solidFill>
              <a:cs typeface="Arial" pitchFamily="34" charset="0"/>
            </a:endParaRPr>
          </a:p>
        </p:txBody>
      </p:sp>
      <p:pic>
        <p:nvPicPr>
          <p:cNvPr id="5" name="Imagen 1" descr="LABCO_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704" y="404664"/>
            <a:ext cx="152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2915816" y="357166"/>
            <a:ext cx="4508808" cy="546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>
              <a:lnSpc>
                <a:spcPct val="80000"/>
              </a:lnSpc>
              <a:spcBef>
                <a:spcPct val="20000"/>
              </a:spcBef>
              <a:buClr>
                <a:srgbClr val="0082A7"/>
              </a:buClr>
              <a:defRPr/>
            </a:pPr>
            <a:r>
              <a:rPr lang="ca-ES" sz="3600" b="1" dirty="0" smtClean="0">
                <a:solidFill>
                  <a:srgbClr val="1E4463"/>
                </a:solidFill>
                <a:cs typeface="Arial" charset="0"/>
              </a:rPr>
              <a:t>Fundación CAT</a:t>
            </a:r>
            <a:endParaRPr lang="es-ES" sz="3600" b="1" dirty="0" smtClean="0">
              <a:solidFill>
                <a:srgbClr val="0082A7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2FDEF-4A70-4BF4-B46A-74180E85261B}" type="slidenum">
              <a:rPr lang="ca-ES" smtClean="0"/>
              <a:pPr>
                <a:defRPr/>
              </a:pPr>
              <a:t>11</a:t>
            </a:fld>
            <a:endParaRPr lang="ca-ES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5000660"/>
          </a:xfrm>
        </p:spPr>
        <p:txBody>
          <a:bodyPr>
            <a:normAutofit/>
          </a:bodyPr>
          <a:lstStyle/>
          <a:p>
            <a:pPr>
              <a:spcBef>
                <a:spcPts val="638"/>
              </a:spcBef>
              <a:spcAft>
                <a:spcPts val="1413"/>
              </a:spcAft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sz="2400" b="1" dirty="0" smtClean="0">
                <a:solidFill>
                  <a:srgbClr val="0082A7"/>
                </a:solidFill>
                <a:latin typeface="Calibri" pitchFamily="32" charset="0"/>
                <a:cs typeface="Arial Unicode MS" pitchFamily="32" charset="0"/>
              </a:rPr>
              <a:t>         PROCEDIMIENTO DE LA CERTIFICACIÓN :</a:t>
            </a:r>
          </a:p>
          <a:p>
            <a:pPr>
              <a:spcBef>
                <a:spcPts val="638"/>
              </a:spcBef>
              <a:spcAft>
                <a:spcPts val="1413"/>
              </a:spcAft>
              <a:buClr>
                <a:srgbClr val="0E594D"/>
              </a:buClr>
              <a:buFont typeface="Wingdings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sz="2400" b="1" dirty="0" smtClean="0">
                <a:solidFill>
                  <a:srgbClr val="1E4463"/>
                </a:solidFill>
                <a:latin typeface="Calibri" pitchFamily="32" charset="0"/>
                <a:cs typeface="Arial Unicode MS" pitchFamily="32" charset="0"/>
              </a:rPr>
              <a:t>Solicitud ( Corporativa Grupo </a:t>
            </a:r>
            <a:r>
              <a:rPr lang="es-ES_tradnl" sz="2400" b="1" dirty="0" err="1" smtClean="0">
                <a:solidFill>
                  <a:srgbClr val="1E4463"/>
                </a:solidFill>
                <a:latin typeface="Calibri" pitchFamily="32" charset="0"/>
                <a:cs typeface="Arial Unicode MS" pitchFamily="32" charset="0"/>
              </a:rPr>
              <a:t>LabCo</a:t>
            </a:r>
            <a:r>
              <a:rPr lang="es-ES_tradnl" sz="2400" b="1" dirty="0" smtClean="0">
                <a:solidFill>
                  <a:srgbClr val="1E4463"/>
                </a:solidFill>
                <a:latin typeface="Calibri" pitchFamily="32" charset="0"/>
                <a:cs typeface="Arial Unicode MS" pitchFamily="32" charset="0"/>
              </a:rPr>
              <a:t>)</a:t>
            </a:r>
          </a:p>
          <a:p>
            <a:pPr>
              <a:spcBef>
                <a:spcPts val="638"/>
              </a:spcBef>
              <a:spcAft>
                <a:spcPts val="1413"/>
              </a:spcAft>
              <a:buClr>
                <a:srgbClr val="0E594D"/>
              </a:buClr>
              <a:buFont typeface="Wingdings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sz="2400" b="1" dirty="0" smtClean="0">
                <a:solidFill>
                  <a:srgbClr val="1E4463"/>
                </a:solidFill>
                <a:latin typeface="Calibri" pitchFamily="32" charset="0"/>
                <a:cs typeface="Arial Unicode MS" pitchFamily="32" charset="0"/>
              </a:rPr>
              <a:t>Designación de auditores</a:t>
            </a:r>
          </a:p>
          <a:p>
            <a:pPr>
              <a:spcBef>
                <a:spcPts val="638"/>
              </a:spcBef>
              <a:spcAft>
                <a:spcPts val="1413"/>
              </a:spcAft>
              <a:buClr>
                <a:srgbClr val="0E594D"/>
              </a:buClr>
              <a:buFont typeface="Wingdings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sz="2400" b="1" dirty="0" smtClean="0">
                <a:solidFill>
                  <a:srgbClr val="1E4463"/>
                </a:solidFill>
                <a:latin typeface="Calibri" pitchFamily="32" charset="0"/>
                <a:cs typeface="Arial Unicode MS" pitchFamily="32" charset="0"/>
              </a:rPr>
              <a:t>Informe de la auditoria</a:t>
            </a:r>
          </a:p>
          <a:p>
            <a:pPr>
              <a:spcBef>
                <a:spcPts val="638"/>
              </a:spcBef>
              <a:spcAft>
                <a:spcPts val="1413"/>
              </a:spcAft>
              <a:buClr>
                <a:srgbClr val="0E594D"/>
              </a:buClr>
              <a:buFont typeface="Wingdings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sz="2400" b="1" dirty="0" smtClean="0">
                <a:solidFill>
                  <a:srgbClr val="1E4463"/>
                </a:solidFill>
                <a:latin typeface="Calibri" pitchFamily="32" charset="0"/>
                <a:cs typeface="Arial Unicode MS" pitchFamily="32" charset="0"/>
              </a:rPr>
              <a:t>Certificación</a:t>
            </a:r>
          </a:p>
          <a:p>
            <a:pPr>
              <a:spcBef>
                <a:spcPts val="638"/>
              </a:spcBef>
              <a:spcAft>
                <a:spcPts val="1413"/>
              </a:spcAft>
              <a:buClr>
                <a:srgbClr val="0E594D"/>
              </a:buClr>
              <a:buFont typeface="Wingdings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sz="2400" b="1" dirty="0" smtClean="0">
                <a:solidFill>
                  <a:srgbClr val="1E4463"/>
                </a:solidFill>
                <a:latin typeface="Calibri" pitchFamily="32" charset="0"/>
                <a:cs typeface="Arial Unicode MS" pitchFamily="32" charset="0"/>
              </a:rPr>
              <a:t>Mantenimiento de la certificación  (mejora continua )</a:t>
            </a:r>
          </a:p>
          <a:p>
            <a:pPr algn="just">
              <a:lnSpc>
                <a:spcPct val="110000"/>
              </a:lnSpc>
              <a:buClr>
                <a:schemeClr val="tx2"/>
              </a:buClr>
              <a:buNone/>
              <a:defRPr/>
            </a:pPr>
            <a:endParaRPr lang="es-ES" sz="3400" b="1" dirty="0" smtClean="0">
              <a:solidFill>
                <a:srgbClr val="1E4463"/>
              </a:solidFill>
              <a:cs typeface="Arial" pitchFamily="34" charset="0"/>
            </a:endParaRPr>
          </a:p>
        </p:txBody>
      </p:sp>
      <p:pic>
        <p:nvPicPr>
          <p:cNvPr id="5" name="Imagen 1" descr="LABCO_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704" y="404664"/>
            <a:ext cx="152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2915816" y="357166"/>
            <a:ext cx="4508808" cy="546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>
              <a:lnSpc>
                <a:spcPct val="80000"/>
              </a:lnSpc>
              <a:spcBef>
                <a:spcPct val="20000"/>
              </a:spcBef>
              <a:buClr>
                <a:srgbClr val="0082A7"/>
              </a:buClr>
              <a:defRPr/>
            </a:pPr>
            <a:r>
              <a:rPr lang="ca-ES" sz="3600" b="1" dirty="0" smtClean="0">
                <a:solidFill>
                  <a:srgbClr val="1E4463"/>
                </a:solidFill>
                <a:cs typeface="Arial" charset="0"/>
              </a:rPr>
              <a:t>Fundación CAT</a:t>
            </a:r>
            <a:endParaRPr lang="es-ES" sz="3600" b="1" dirty="0" smtClean="0">
              <a:solidFill>
                <a:srgbClr val="0082A7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2FDEF-4A70-4BF4-B46A-74180E85261B}" type="slidenum">
              <a:rPr lang="ca-ES" smtClean="0"/>
              <a:pPr>
                <a:defRPr/>
              </a:pPr>
              <a:t>12</a:t>
            </a:fld>
            <a:endParaRPr lang="ca-ES" dirty="0"/>
          </a:p>
        </p:txBody>
      </p:sp>
      <p:pic>
        <p:nvPicPr>
          <p:cNvPr id="5" name="Imagen 1" descr="LABCO_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704" y="404664"/>
            <a:ext cx="152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2915816" y="357166"/>
            <a:ext cx="4508808" cy="546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>
              <a:lnSpc>
                <a:spcPct val="80000"/>
              </a:lnSpc>
              <a:spcBef>
                <a:spcPct val="20000"/>
              </a:spcBef>
              <a:buClr>
                <a:srgbClr val="0082A7"/>
              </a:buClr>
              <a:defRPr/>
            </a:pPr>
            <a:r>
              <a:rPr lang="ca-ES" sz="3600" b="1" dirty="0" smtClean="0">
                <a:solidFill>
                  <a:srgbClr val="1E4463"/>
                </a:solidFill>
                <a:cs typeface="Arial" charset="0"/>
              </a:rPr>
              <a:t>Fundación CAT</a:t>
            </a:r>
            <a:endParaRPr lang="es-ES" sz="3600" b="1" dirty="0" smtClean="0">
              <a:solidFill>
                <a:srgbClr val="0082A7"/>
              </a:solidFill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220" y="1437303"/>
            <a:ext cx="3506235" cy="484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83704" y="2551837"/>
            <a:ext cx="3900264" cy="462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38"/>
              </a:spcBef>
              <a:spcAft>
                <a:spcPts val="1413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sz="2000" b="1" dirty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Los estándares CAT, son los requisitos y normas de calidad actualizadas para el establecer un Sistema de  Gestión de la Calidad en los Servicios solicitantes de la Certificación</a:t>
            </a:r>
          </a:p>
          <a:p>
            <a:pPr>
              <a:spcBef>
                <a:spcPts val="638"/>
              </a:spcBef>
              <a:spcAft>
                <a:spcPts val="1413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sz="2000" b="1" dirty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Se elaboran por Hematólogos expertos en Medicina Transfusional que forman parte del Comité Técnico del CAT.</a:t>
            </a:r>
          </a:p>
          <a:p>
            <a:pPr lvl="0" algn="just">
              <a:lnSpc>
                <a:spcPct val="150000"/>
              </a:lnSpc>
            </a:pPr>
            <a:r>
              <a:rPr lang="es-ES" sz="2000" dirty="0" smtClean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s-ES" sz="2000" dirty="0">
              <a:solidFill>
                <a:srgbClr val="1E446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836" y="1628801"/>
            <a:ext cx="2237371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994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2FDEF-4A70-4BF4-B46A-74180E85261B}" type="slidenum">
              <a:rPr lang="ca-ES" smtClean="0"/>
              <a:pPr>
                <a:defRPr/>
              </a:pPr>
              <a:t>13</a:t>
            </a:fld>
            <a:endParaRPr lang="ca-ES" dirty="0"/>
          </a:p>
        </p:txBody>
      </p:sp>
      <p:pic>
        <p:nvPicPr>
          <p:cNvPr id="6" name="Imagen 1" descr="LABCO_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152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285720" y="1643050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1.- </a:t>
            </a:r>
            <a:r>
              <a:rPr lang="es-ES" sz="2000" b="1" dirty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s-ES" sz="2000" b="1" dirty="0" smtClean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equisitos de un sistema de gestión de la calidad</a:t>
            </a:r>
            <a:endParaRPr lang="es-ES" sz="2000" b="1" dirty="0">
              <a:solidFill>
                <a:srgbClr val="1E44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071538" y="2285992"/>
            <a:ext cx="5688632" cy="1345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1400" b="1" dirty="0" smtClean="0">
                <a:solidFill>
                  <a:srgbClr val="0082A7"/>
                </a:solidFill>
                <a:latin typeface="Arial" pitchFamily="34" charset="0"/>
                <a:cs typeface="Arial" pitchFamily="34" charset="0"/>
              </a:rPr>
              <a:t>Manual de Calidad.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1400" b="1" dirty="0" smtClean="0">
                <a:solidFill>
                  <a:srgbClr val="0082A7"/>
                </a:solidFill>
                <a:latin typeface="Arial" pitchFamily="34" charset="0"/>
                <a:cs typeface="Arial" pitchFamily="34" charset="0"/>
              </a:rPr>
              <a:t>Manual de Bioseguridad.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1400" b="1" dirty="0" smtClean="0">
                <a:solidFill>
                  <a:srgbClr val="0082A7"/>
                </a:solidFill>
                <a:latin typeface="Arial" pitchFamily="34" charset="0"/>
                <a:cs typeface="Arial" pitchFamily="34" charset="0"/>
              </a:rPr>
              <a:t>Personal y Formación.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1400" b="1" dirty="0" smtClean="0">
                <a:solidFill>
                  <a:srgbClr val="0082A7"/>
                </a:solidFill>
                <a:latin typeface="Arial" pitchFamily="34" charset="0"/>
                <a:cs typeface="Arial" pitchFamily="34" charset="0"/>
              </a:rPr>
              <a:t>Equipamiento y reactivos.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323528" y="3964994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s-ES" sz="2000" b="1" dirty="0" smtClean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.- Control de equipamiento</a:t>
            </a:r>
            <a:endParaRPr lang="es-ES" sz="2000" b="1" dirty="0">
              <a:solidFill>
                <a:srgbClr val="1E44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043608" y="4686235"/>
            <a:ext cx="5688632" cy="6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1400" b="1" dirty="0" smtClean="0">
                <a:solidFill>
                  <a:srgbClr val="0082A7"/>
                </a:solidFill>
                <a:latin typeface="Arial" pitchFamily="34" charset="0"/>
                <a:cs typeface="Arial" pitchFamily="34" charset="0"/>
              </a:rPr>
              <a:t>Manual de equipamiento.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1400" b="1" dirty="0" smtClean="0">
                <a:solidFill>
                  <a:srgbClr val="0082A7"/>
                </a:solidFill>
                <a:latin typeface="Arial" pitchFamily="34" charset="0"/>
                <a:cs typeface="Arial" pitchFamily="34" charset="0"/>
              </a:rPr>
              <a:t>Control del equipamiento critico y requisitos mínimos.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1714480" y="357166"/>
            <a:ext cx="729764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ESTÁNDARES EN TRANSFUSIÓN </a:t>
            </a:r>
            <a:r>
              <a:rPr lang="es-ES" sz="2400" b="1" dirty="0" smtClean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SANGUÍNEA</a:t>
            </a:r>
            <a:endParaRPr lang="es-ES" sz="2400" b="1" dirty="0">
              <a:solidFill>
                <a:srgbClr val="1E446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4100" b="1" dirty="0" smtClean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CAT</a:t>
            </a:r>
            <a:endParaRPr lang="es-ES" sz="4100" b="1" dirty="0">
              <a:solidFill>
                <a:srgbClr val="1E446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80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2FDEF-4A70-4BF4-B46A-74180E85261B}" type="slidenum">
              <a:rPr lang="ca-ES" smtClean="0"/>
              <a:pPr>
                <a:defRPr/>
              </a:pPr>
              <a:t>14</a:t>
            </a:fld>
            <a:endParaRPr lang="ca-ES" dirty="0"/>
          </a:p>
        </p:txBody>
      </p:sp>
      <p:pic>
        <p:nvPicPr>
          <p:cNvPr id="6" name="Imagen 1" descr="LABCO_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152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357158" y="1714488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s-ES" sz="2000" b="1" dirty="0" smtClean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.- Control de reactivos</a:t>
            </a:r>
            <a:endParaRPr lang="es-ES" sz="2000" b="1" dirty="0">
              <a:solidFill>
                <a:srgbClr val="1E44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000100" y="2357430"/>
            <a:ext cx="5688632" cy="6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1400" b="1" dirty="0" smtClean="0">
                <a:solidFill>
                  <a:srgbClr val="0082A7"/>
                </a:solidFill>
                <a:latin typeface="Arial" pitchFamily="34" charset="0"/>
                <a:cs typeface="Arial" pitchFamily="34" charset="0"/>
              </a:rPr>
              <a:t>Serología de grupo sanguíneo.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1400" b="1" dirty="0" smtClean="0">
                <a:solidFill>
                  <a:srgbClr val="0082A7"/>
                </a:solidFill>
                <a:latin typeface="Arial" pitchFamily="34" charset="0"/>
                <a:cs typeface="Arial" pitchFamily="34" charset="0"/>
              </a:rPr>
              <a:t>Análisis de cribado de marcadores infecciosos.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5720" y="3429000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4.- Donación. Producción de componentes. Análisis.</a:t>
            </a:r>
            <a:endParaRPr lang="es-ES" sz="2000" b="1" dirty="0">
              <a:solidFill>
                <a:srgbClr val="1E44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000100" y="4071942"/>
            <a:ext cx="568863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1400" b="1" dirty="0" smtClean="0">
                <a:solidFill>
                  <a:srgbClr val="0082A7"/>
                </a:solidFill>
                <a:latin typeface="Arial" pitchFamily="34" charset="0"/>
                <a:cs typeface="Arial" pitchFamily="34" charset="0"/>
              </a:rPr>
              <a:t>Extracción de sangre.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1400" b="1" dirty="0" smtClean="0">
                <a:solidFill>
                  <a:srgbClr val="0082A7"/>
                </a:solidFill>
                <a:latin typeface="Arial" pitchFamily="34" charset="0"/>
                <a:cs typeface="Arial" pitchFamily="34" charset="0"/>
              </a:rPr>
              <a:t>Etiquetado.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1400" b="1" dirty="0" smtClean="0">
                <a:solidFill>
                  <a:srgbClr val="0082A7"/>
                </a:solidFill>
                <a:latin typeface="Arial" pitchFamily="34" charset="0"/>
                <a:cs typeface="Arial" pitchFamily="34" charset="0"/>
              </a:rPr>
              <a:t>Almacenamiento y transporte.</a:t>
            </a:r>
            <a:endParaRPr lang="es-ES" sz="1400" b="1" dirty="0">
              <a:solidFill>
                <a:srgbClr val="0082A7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1400" b="1" dirty="0" smtClean="0">
                <a:solidFill>
                  <a:srgbClr val="0082A7"/>
                </a:solidFill>
                <a:latin typeface="Arial" pitchFamily="34" charset="0"/>
                <a:cs typeface="Arial" pitchFamily="34" charset="0"/>
              </a:rPr>
              <a:t>Componentes sanguíneos: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1400" b="1" dirty="0" smtClean="0">
                <a:solidFill>
                  <a:srgbClr val="0082A7"/>
                </a:solidFill>
                <a:latin typeface="Arial" pitchFamily="34" charset="0"/>
                <a:cs typeface="Arial" pitchFamily="34" charset="0"/>
              </a:rPr>
              <a:t>Preparación, calidad y requisitos de control de calidad.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1714480" y="357166"/>
            <a:ext cx="729764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ESTÁNDARES EN TRANSFUSIÓN </a:t>
            </a:r>
            <a:r>
              <a:rPr lang="es-ES" sz="2400" b="1" dirty="0" smtClean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SANGUÍNEA</a:t>
            </a:r>
            <a:endParaRPr lang="es-ES" sz="2400" b="1" dirty="0">
              <a:solidFill>
                <a:srgbClr val="1E446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4100" b="1" dirty="0" smtClean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CAT</a:t>
            </a:r>
            <a:endParaRPr lang="es-ES" sz="4100" b="1" dirty="0">
              <a:solidFill>
                <a:srgbClr val="1E446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61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2FDEF-4A70-4BF4-B46A-74180E85261B}" type="slidenum">
              <a:rPr lang="ca-ES" smtClean="0"/>
              <a:pPr>
                <a:defRPr/>
              </a:pPr>
              <a:t>15</a:t>
            </a:fld>
            <a:endParaRPr lang="ca-ES" dirty="0"/>
          </a:p>
        </p:txBody>
      </p:sp>
      <p:pic>
        <p:nvPicPr>
          <p:cNvPr id="5" name="Imagen 1" descr="LABCO_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152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357158" y="1571612"/>
            <a:ext cx="5643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5.- Donación autóloga y autotransfusión</a:t>
            </a:r>
            <a:endParaRPr lang="es-ES" sz="2000" b="1" dirty="0">
              <a:solidFill>
                <a:srgbClr val="1E44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000100" y="2214554"/>
            <a:ext cx="56886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1400" b="1" dirty="0" smtClean="0">
                <a:solidFill>
                  <a:srgbClr val="0082A7"/>
                </a:solidFill>
                <a:latin typeface="Arial" pitchFamily="34" charset="0"/>
                <a:cs typeface="Arial" pitchFamily="34" charset="0"/>
              </a:rPr>
              <a:t>Criterios de selección.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1400" b="1" dirty="0" smtClean="0">
                <a:solidFill>
                  <a:srgbClr val="0082A7"/>
                </a:solidFill>
                <a:latin typeface="Arial" pitchFamily="34" charset="0"/>
                <a:cs typeface="Arial" pitchFamily="34" charset="0"/>
              </a:rPr>
              <a:t>Donación.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357158" y="3071810"/>
            <a:ext cx="5786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s-ES" sz="2000" b="1" dirty="0" smtClean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.- Transfusión de componentes sanguíneos</a:t>
            </a:r>
            <a:endParaRPr lang="es-ES" sz="2000" b="1" dirty="0">
              <a:solidFill>
                <a:srgbClr val="1E44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000100" y="3643314"/>
            <a:ext cx="56886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1400" b="1" dirty="0" smtClean="0">
                <a:solidFill>
                  <a:srgbClr val="0082A7"/>
                </a:solidFill>
                <a:latin typeface="Arial" pitchFamily="34" charset="0"/>
                <a:cs typeface="Arial" pitchFamily="34" charset="0"/>
              </a:rPr>
              <a:t>Peticiones de transfusión y muestras de sangre.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1400" b="1" dirty="0" smtClean="0">
                <a:solidFill>
                  <a:srgbClr val="0082A7"/>
                </a:solidFill>
                <a:latin typeface="Arial" pitchFamily="34" charset="0"/>
                <a:cs typeface="Arial" pitchFamily="34" charset="0"/>
              </a:rPr>
              <a:t>Pruebas pretransfusionales.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1400" b="1" dirty="0" smtClean="0">
                <a:solidFill>
                  <a:srgbClr val="0082A7"/>
                </a:solidFill>
                <a:latin typeface="Arial" pitchFamily="34" charset="0"/>
                <a:cs typeface="Arial" pitchFamily="34" charset="0"/>
              </a:rPr>
              <a:t>Pruebas de compatibilidad.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1400" b="1" dirty="0" smtClean="0">
                <a:solidFill>
                  <a:srgbClr val="0082A7"/>
                </a:solidFill>
                <a:latin typeface="Arial" pitchFamily="34" charset="0"/>
                <a:cs typeface="Arial" pitchFamily="34" charset="0"/>
              </a:rPr>
              <a:t>Extrema urgencia.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1714480" y="357166"/>
            <a:ext cx="729764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ESTÁNDARES EN TRANSFUSIÓN </a:t>
            </a:r>
            <a:r>
              <a:rPr lang="es-ES" sz="2400" b="1" dirty="0" smtClean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SANGUÍNEA</a:t>
            </a:r>
            <a:endParaRPr lang="es-ES" sz="2400" b="1" dirty="0">
              <a:solidFill>
                <a:srgbClr val="1E446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4100" b="1" dirty="0" smtClean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CAT</a:t>
            </a:r>
            <a:endParaRPr lang="es-ES" sz="4100" b="1" dirty="0">
              <a:solidFill>
                <a:srgbClr val="1E44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28596" y="5214950"/>
            <a:ext cx="3429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s-ES" sz="2000" b="1" dirty="0" smtClean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.- Hemovigilancia</a:t>
            </a:r>
            <a:endParaRPr lang="es-ES" sz="2000" b="1" dirty="0">
              <a:solidFill>
                <a:srgbClr val="1E44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000100" y="5715016"/>
            <a:ext cx="5688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1400" b="1" dirty="0" smtClean="0">
                <a:solidFill>
                  <a:srgbClr val="0082A7"/>
                </a:solidFill>
                <a:latin typeface="Arial" pitchFamily="34" charset="0"/>
                <a:cs typeface="Arial" pitchFamily="34" charset="0"/>
              </a:rPr>
              <a:t>Notificación de efectos y reacciones adversas.</a:t>
            </a:r>
          </a:p>
        </p:txBody>
      </p:sp>
    </p:spTree>
    <p:extLst>
      <p:ext uri="{BB962C8B-B14F-4D97-AF65-F5344CB8AC3E}">
        <p14:creationId xmlns:p14="http://schemas.microsoft.com/office/powerpoint/2010/main" val="392623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2FDEF-4A70-4BF4-B46A-74180E85261B}" type="slidenum">
              <a:rPr lang="ca-ES" smtClean="0"/>
              <a:pPr>
                <a:defRPr/>
              </a:pPr>
              <a:t>16</a:t>
            </a:fld>
            <a:endParaRPr lang="ca-ES" dirty="0"/>
          </a:p>
        </p:txBody>
      </p:sp>
      <p:pic>
        <p:nvPicPr>
          <p:cNvPr id="5" name="Imagen 1" descr="LABCO_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152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428596" y="1357298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8.- Registros</a:t>
            </a:r>
            <a:endParaRPr lang="es-ES" sz="2000" b="1" dirty="0">
              <a:solidFill>
                <a:srgbClr val="1E44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00034" y="1857364"/>
            <a:ext cx="2357454" cy="1345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1400" dirty="0" smtClean="0">
                <a:solidFill>
                  <a:srgbClr val="0082A7"/>
                </a:solidFill>
                <a:latin typeface="Arial" pitchFamily="34" charset="0"/>
                <a:cs typeface="Arial" pitchFamily="34" charset="0"/>
              </a:rPr>
              <a:t>Sistemas informáticos.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1400" dirty="0" smtClean="0">
                <a:solidFill>
                  <a:srgbClr val="0082A7"/>
                </a:solidFill>
                <a:latin typeface="Arial" pitchFamily="34" charset="0"/>
                <a:cs typeface="Arial" pitchFamily="34" charset="0"/>
              </a:rPr>
              <a:t>Tiempos de permanencia de registros.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1714480" y="357166"/>
            <a:ext cx="729764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ESTÁNDARES EN TRANSFUSIÓN </a:t>
            </a:r>
            <a:r>
              <a:rPr lang="es-ES" sz="2400" b="1" dirty="0" smtClean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SANGUÍNEA</a:t>
            </a:r>
            <a:endParaRPr lang="es-ES" sz="2400" b="1" dirty="0">
              <a:solidFill>
                <a:srgbClr val="1E446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4100" b="1" dirty="0" smtClean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CAT</a:t>
            </a:r>
            <a:endParaRPr lang="es-ES" sz="4100" b="1" dirty="0">
              <a:solidFill>
                <a:srgbClr val="1E446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1643050"/>
            <a:ext cx="5641471" cy="455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966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2FDEF-4A70-4BF4-B46A-74180E85261B}" type="slidenum">
              <a:rPr lang="ca-ES" smtClean="0"/>
              <a:pPr>
                <a:defRPr/>
              </a:pPr>
              <a:t>17</a:t>
            </a:fld>
            <a:endParaRPr lang="ca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20953"/>
              </p:ext>
            </p:extLst>
          </p:nvPr>
        </p:nvGraphicFramePr>
        <p:xfrm>
          <a:off x="457200" y="2014188"/>
          <a:ext cx="8229600" cy="367545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94620"/>
                <a:gridCol w="1476390"/>
                <a:gridCol w="1868119"/>
                <a:gridCol w="1166957"/>
                <a:gridCol w="1036906"/>
                <a:gridCol w="987576"/>
                <a:gridCol w="1399032"/>
              </a:tblGrid>
              <a:tr h="450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E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effectLst/>
                          <a:latin typeface="Arial"/>
                          <a:ea typeface="Times New Roman"/>
                        </a:rPr>
                        <a:t>INDICADOR</a:t>
                      </a:r>
                      <a:endParaRPr lang="es-E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Arial"/>
                          <a:ea typeface="Times New Roman"/>
                        </a:rPr>
                        <a:t>CÁLCULO</a:t>
                      </a:r>
                      <a:endParaRPr lang="es-E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effectLst/>
                          <a:latin typeface="Arial"/>
                          <a:ea typeface="Times New Roman"/>
                        </a:rPr>
                        <a:t>Periodicidad </a:t>
                      </a:r>
                      <a:endParaRPr lang="es-ES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effectLst/>
                          <a:latin typeface="Arial"/>
                          <a:ea typeface="Times New Roman"/>
                        </a:rPr>
                        <a:t>de medida</a:t>
                      </a:r>
                      <a:endParaRPr lang="es-E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effectLst/>
                          <a:latin typeface="Arial"/>
                          <a:ea typeface="Times New Roman"/>
                        </a:rPr>
                        <a:t>Periodicidad</a:t>
                      </a:r>
                      <a:endParaRPr lang="es-ES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effectLst/>
                          <a:latin typeface="Arial"/>
                          <a:ea typeface="Times New Roman"/>
                        </a:rPr>
                        <a:t> de seguimiento</a:t>
                      </a:r>
                      <a:endParaRPr lang="es-E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effectLst/>
                          <a:latin typeface="Arial"/>
                          <a:ea typeface="Times New Roman"/>
                        </a:rPr>
                        <a:t>VALOR LÍMTE</a:t>
                      </a:r>
                      <a:endParaRPr lang="es-E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effectLst/>
                          <a:latin typeface="Arial"/>
                          <a:ea typeface="Times New Roman"/>
                        </a:rPr>
                        <a:t>SE INFORMA A</a:t>
                      </a:r>
                      <a:endParaRPr lang="es-E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1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/>
                          <a:ea typeface="Times New Roman"/>
                        </a:rPr>
                        <a:t>11</a:t>
                      </a:r>
                      <a:endParaRPr lang="es-E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/>
                          <a:ea typeface="Times New Roman"/>
                        </a:rPr>
                        <a:t>GRADO   NO CUMPLIMENTACIÓN DE LOS DATOS EN LAS PETICIONES  DE TRANSFUSION</a:t>
                      </a:r>
                      <a:endParaRPr lang="es-E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ES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/>
                          <a:ea typeface="Times New Roman"/>
                        </a:rPr>
                        <a:t>Nª Solicitudes incorrectamente  cumplimentadas o con falta de datos. </a:t>
                      </a:r>
                      <a:endParaRPr lang="es-ES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/>
                          <a:ea typeface="Times New Roman"/>
                        </a:rPr>
                        <a:t> por cada 100 solicitudes recibidas en el periodo de tiempo</a:t>
                      </a:r>
                      <a:endParaRPr lang="es-ES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E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  <a:latin typeface="Arial"/>
                          <a:ea typeface="Times New Roman"/>
                        </a:rPr>
                        <a:t>CUATRIMESTRAL</a:t>
                      </a:r>
                      <a:endParaRPr lang="es-E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  <a:latin typeface="Arial"/>
                          <a:ea typeface="Times New Roman"/>
                        </a:rPr>
                        <a:t>CUATRIMESTRAL</a:t>
                      </a:r>
                      <a:endParaRPr lang="es-E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/>
                          <a:ea typeface="Times New Roman"/>
                        </a:rPr>
                        <a:t>&lt;20%</a:t>
                      </a:r>
                      <a:endParaRPr lang="es-E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/>
                          <a:ea typeface="Times New Roman"/>
                        </a:rPr>
                        <a:t>Responsable  ST  </a:t>
                      </a:r>
                      <a:endParaRPr lang="es-ES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/>
                          <a:ea typeface="Times New Roman"/>
                        </a:rPr>
                        <a:t>y Comité CAT</a:t>
                      </a:r>
                      <a:endParaRPr lang="es-E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41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/>
                          <a:ea typeface="Times New Roman"/>
                        </a:rPr>
                        <a:t>12</a:t>
                      </a:r>
                      <a:endParaRPr lang="es-E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/>
                          <a:ea typeface="Times New Roman"/>
                        </a:rPr>
                        <a:t>HEMOVIGILANCIA</a:t>
                      </a:r>
                      <a:endParaRPr lang="es-E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ES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/>
                          <a:ea typeface="Times New Roman"/>
                        </a:rPr>
                        <a:t>Nº de reacciones adversas / unidades transfundidas</a:t>
                      </a:r>
                      <a:endParaRPr lang="es-ES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E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  <a:latin typeface="Arial"/>
                          <a:ea typeface="Times New Roman"/>
                        </a:rPr>
                        <a:t>CUATRIMESTRAL</a:t>
                      </a:r>
                      <a:endParaRPr lang="es-E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  <a:latin typeface="Arial"/>
                          <a:ea typeface="Times New Roman"/>
                        </a:rPr>
                        <a:t>CUATRIMESTRAL</a:t>
                      </a:r>
                      <a:endParaRPr lang="es-E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/>
                          <a:ea typeface="Times New Roman"/>
                        </a:rPr>
                        <a:t>&lt; 1%</a:t>
                      </a:r>
                      <a:endParaRPr lang="es-E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/>
                          <a:ea typeface="Times New Roman"/>
                        </a:rPr>
                        <a:t>Responsable  ST  </a:t>
                      </a:r>
                      <a:endParaRPr lang="es-ES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/>
                          <a:ea typeface="Times New Roman"/>
                        </a:rPr>
                        <a:t>y Comité CAT</a:t>
                      </a:r>
                      <a:endParaRPr lang="es-E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41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/>
                          <a:ea typeface="Times New Roman"/>
                        </a:rPr>
                        <a:t>13</a:t>
                      </a:r>
                      <a:endParaRPr lang="es-E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/>
                          <a:ea typeface="Times New Roman"/>
                        </a:rPr>
                        <a:t>CONTROL TRANSFUSIONAL</a:t>
                      </a:r>
                      <a:endParaRPr lang="es-E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ES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/>
                          <a:ea typeface="Times New Roman"/>
                        </a:rPr>
                        <a:t>Cumplimentación y retorno de la Hoja de Control o cierre Transfusional</a:t>
                      </a:r>
                      <a:endParaRPr lang="es-ES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E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  <a:latin typeface="Arial"/>
                          <a:ea typeface="Times New Roman"/>
                        </a:rPr>
                        <a:t>CUATRIMESTRAL</a:t>
                      </a:r>
                      <a:endParaRPr lang="es-E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  <a:latin typeface="Arial"/>
                          <a:ea typeface="Times New Roman"/>
                        </a:rPr>
                        <a:t>CUATRIMESTRAL</a:t>
                      </a:r>
                      <a:endParaRPr lang="es-E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036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/>
                          <a:ea typeface="Times New Roman"/>
                        </a:rPr>
                        <a:t>&gt;80%</a:t>
                      </a:r>
                      <a:endParaRPr lang="es-E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/>
                          <a:ea typeface="Times New Roman"/>
                        </a:rPr>
                        <a:t>Responsable  ST  </a:t>
                      </a:r>
                      <a:endParaRPr lang="es-ES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/>
                          <a:ea typeface="Times New Roman"/>
                        </a:rPr>
                        <a:t>y Comité CAT</a:t>
                      </a:r>
                      <a:endParaRPr lang="es-E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68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/>
                          <a:ea typeface="Times New Roman"/>
                        </a:rPr>
                        <a:t>14</a:t>
                      </a:r>
                      <a:endParaRPr lang="es-E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/>
                          <a:ea typeface="Times New Roman"/>
                        </a:rPr>
                        <a:t>GRADO DE ADECUACIÓN DE LAS TRANSFUSIONES SOLICITADAS</a:t>
                      </a:r>
                      <a:endParaRPr lang="es-E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ES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Arial"/>
                          <a:ea typeface="Times New Roman"/>
                        </a:rPr>
                        <a:t>Nº de solicitudes de Componentes sanguíneos en la que constan datos </a:t>
                      </a:r>
                      <a:r>
                        <a:rPr lang="es-ES" sz="800" dirty="0" err="1">
                          <a:effectLst/>
                          <a:latin typeface="Arial"/>
                          <a:ea typeface="Times New Roman"/>
                        </a:rPr>
                        <a:t>pretransfusionales</a:t>
                      </a:r>
                      <a:r>
                        <a:rPr lang="es-ES" sz="800" dirty="0">
                          <a:effectLst/>
                          <a:latin typeface="Arial"/>
                          <a:ea typeface="Times New Roman"/>
                        </a:rPr>
                        <a:t> de 24h. antes:</a:t>
                      </a:r>
                      <a:endParaRPr lang="es-ES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 err="1">
                          <a:effectLst/>
                          <a:latin typeface="Arial"/>
                          <a:ea typeface="Times New Roman"/>
                        </a:rPr>
                        <a:t>Conc</a:t>
                      </a:r>
                      <a:r>
                        <a:rPr lang="es-ES" sz="800" dirty="0">
                          <a:effectLst/>
                          <a:latin typeface="Arial"/>
                          <a:ea typeface="Times New Roman"/>
                        </a:rPr>
                        <a:t>. Hematíes datos de la </a:t>
                      </a:r>
                      <a:r>
                        <a:rPr lang="es-ES" sz="800" dirty="0" err="1">
                          <a:effectLst/>
                          <a:latin typeface="Arial"/>
                          <a:ea typeface="Times New Roman"/>
                        </a:rPr>
                        <a:t>Hb.</a:t>
                      </a:r>
                      <a:endParaRPr lang="es-ES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Arial"/>
                          <a:ea typeface="Times New Roman"/>
                        </a:rPr>
                        <a:t>Plasma datos de T. Protrombina</a:t>
                      </a:r>
                      <a:endParaRPr lang="es-ES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Arial"/>
                          <a:ea typeface="Times New Roman"/>
                        </a:rPr>
                        <a:t>Plaquetas datos  recuento de plaquetas</a:t>
                      </a:r>
                      <a:endParaRPr lang="es-ES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E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  <a:latin typeface="Arial"/>
                          <a:ea typeface="Times New Roman"/>
                        </a:rPr>
                        <a:t>CUATRIMESTRAL</a:t>
                      </a:r>
                      <a:endParaRPr lang="es-E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  <a:latin typeface="Arial"/>
                          <a:ea typeface="Times New Roman"/>
                        </a:rPr>
                        <a:t>CUATRIMESTRAL</a:t>
                      </a:r>
                      <a:endParaRPr lang="es-E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/>
                          <a:ea typeface="Times New Roman"/>
                        </a:rPr>
                        <a:t>&gt;60%</a:t>
                      </a:r>
                      <a:endParaRPr lang="es-E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Arial"/>
                          <a:ea typeface="Times New Roman"/>
                        </a:rPr>
                        <a:t>Responsable  ST  </a:t>
                      </a:r>
                      <a:endParaRPr lang="es-ES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Arial"/>
                          <a:ea typeface="Times New Roman"/>
                        </a:rPr>
                        <a:t>y Comité CAT</a:t>
                      </a:r>
                      <a:endParaRPr lang="es-E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Imagen 1" descr="LABCO_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152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5286380" y="357166"/>
            <a:ext cx="142876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100" b="1" dirty="0" smtClean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CAT</a:t>
            </a:r>
            <a:endParaRPr lang="es-ES" sz="4100" b="1" dirty="0">
              <a:solidFill>
                <a:srgbClr val="1E44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643174" y="500042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 smtClean="0">
                <a:solidFill>
                  <a:srgbClr val="0082A7"/>
                </a:solidFill>
                <a:latin typeface="Arial" pitchFamily="34" charset="0"/>
                <a:cs typeface="Arial" pitchFamily="34" charset="0"/>
              </a:rPr>
              <a:t>INDICADORES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2FDEF-4A70-4BF4-B46A-74180E85261B}" type="slidenum">
              <a:rPr lang="ca-ES" smtClean="0"/>
              <a:pPr>
                <a:defRPr/>
              </a:pPr>
              <a:t>18</a:t>
            </a:fld>
            <a:endParaRPr lang="ca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285720" y="1714488"/>
            <a:ext cx="820891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1400" b="1" dirty="0" smtClean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Planificación de la auditorias internas.</a:t>
            </a:r>
          </a:p>
          <a:p>
            <a:endParaRPr lang="es-ES" sz="1400" b="1" dirty="0" smtClean="0">
              <a:solidFill>
                <a:srgbClr val="1E4463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es-ES" sz="1400" b="1" dirty="0" smtClean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Check list Auditoría interna:</a:t>
            </a:r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Los </a:t>
            </a:r>
            <a:r>
              <a:rPr lang="es-ES_tradnl" sz="1400" dirty="0">
                <a:latin typeface="Arial" pitchFamily="34" charset="0"/>
                <a:cs typeface="Arial" pitchFamily="34" charset="0"/>
              </a:rPr>
              <a:t>puntos del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check list</a:t>
            </a:r>
            <a:r>
              <a:rPr lang="es-ES_tradnl" sz="1400" dirty="0">
                <a:latin typeface="Arial" pitchFamily="34" charset="0"/>
                <a:cs typeface="Arial" pitchFamily="34" charset="0"/>
              </a:rPr>
              <a:t> se contemplan en los Estándares del </a:t>
            </a:r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CAT.</a:t>
            </a:r>
          </a:p>
          <a:p>
            <a:endParaRPr lang="es-ES" sz="1400" b="1" dirty="0" smtClean="0">
              <a:solidFill>
                <a:srgbClr val="1E4463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es-ES" sz="1400" b="1" dirty="0" smtClean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Criterios de evaluación de la auditoria interna:</a:t>
            </a:r>
          </a:p>
          <a:p>
            <a:pPr marL="285750" indent="-285750">
              <a:buFontTx/>
              <a:buChar char="-"/>
            </a:pPr>
            <a:endParaRPr lang="es-ES" sz="1200" b="1" dirty="0" smtClean="0">
              <a:solidFill>
                <a:srgbClr val="1E4463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229239"/>
              </p:ext>
            </p:extLst>
          </p:nvPr>
        </p:nvGraphicFramePr>
        <p:xfrm>
          <a:off x="1331640" y="3214686"/>
          <a:ext cx="6264696" cy="2662587"/>
        </p:xfrm>
        <a:graphic>
          <a:graphicData uri="http://schemas.openxmlformats.org/drawingml/2006/table">
            <a:tbl>
              <a:tblPr/>
              <a:tblGrid>
                <a:gridCol w="1775182"/>
                <a:gridCol w="4489514"/>
              </a:tblGrid>
              <a:tr h="346027"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_tradnl" sz="1050" b="1" dirty="0">
                          <a:solidFill>
                            <a:srgbClr val="1E4463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CRITERIOS DE EVALUACIÓN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1541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_tradnl" sz="1000" b="1">
                          <a:solidFill>
                            <a:srgbClr val="1E4463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&lt; 70 %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000" b="1">
                          <a:solidFill>
                            <a:srgbClr val="1E4463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El sistema no está implantado según los estándares CAT</a:t>
                      </a:r>
                      <a:endParaRPr lang="es-E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5240"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000" b="1">
                          <a:solidFill>
                            <a:srgbClr val="1E4463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71 - 80 %</a:t>
                      </a:r>
                      <a:endParaRPr lang="es-E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_tradnl" sz="1000" b="1" dirty="0">
                          <a:solidFill>
                            <a:srgbClr val="1E4463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El sistema necesita una revisión importante para su correcta implantación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4759"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000" b="1">
                          <a:solidFill>
                            <a:srgbClr val="1E4463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81 - 90 %</a:t>
                      </a:r>
                      <a:endParaRPr lang="es-E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000" b="1">
                          <a:solidFill>
                            <a:srgbClr val="1E4463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El sistema necesita revisión de pocos aspectos concretos para su correcta implantación</a:t>
                      </a:r>
                      <a:endParaRPr lang="es-E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589"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000" b="1">
                          <a:solidFill>
                            <a:srgbClr val="1E4463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90 - 95 %</a:t>
                      </a:r>
                      <a:endParaRPr lang="es-E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 b="1" dirty="0">
                          <a:solidFill>
                            <a:srgbClr val="1E4463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El sistema está implantado, si bien se deben corregir algunos pequeños aspectos</a:t>
                      </a:r>
                      <a:endParaRPr lang="es-E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0556"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000" b="1" dirty="0">
                          <a:solidFill>
                            <a:srgbClr val="1E4463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&gt; 95 %</a:t>
                      </a:r>
                      <a:endParaRPr lang="es-E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_tradnl" sz="1000" b="1" dirty="0">
                          <a:solidFill>
                            <a:srgbClr val="1E4463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El sistema está implantado con éxito, corregir las mínimas deficiencias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Imagen 1" descr="LABCO_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152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6357950" y="428604"/>
            <a:ext cx="142876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100" b="1" dirty="0" smtClean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CAT</a:t>
            </a:r>
            <a:endParaRPr lang="es-ES" sz="4100" b="1" dirty="0">
              <a:solidFill>
                <a:srgbClr val="1E44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928794" y="642918"/>
            <a:ext cx="4347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 smtClean="0">
                <a:solidFill>
                  <a:srgbClr val="0082A7"/>
                </a:solidFill>
                <a:latin typeface="Arial" pitchFamily="34" charset="0"/>
                <a:cs typeface="Arial" pitchFamily="34" charset="0"/>
              </a:rPr>
              <a:t>AUDITORIAS INTERNAS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2FDEF-4A70-4BF4-B46A-74180E85261B}" type="slidenum">
              <a:rPr lang="ca-ES" smtClean="0"/>
              <a:pPr>
                <a:defRPr/>
              </a:pPr>
              <a:t>19</a:t>
            </a:fld>
            <a:endParaRPr lang="ca-ES" dirty="0"/>
          </a:p>
        </p:txBody>
      </p:sp>
      <p:pic>
        <p:nvPicPr>
          <p:cNvPr id="4" name="Imagen 1" descr="LABCO_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9"/>
            <a:ext cx="1071570" cy="408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1907704" y="285728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0082A7"/>
                </a:solidFill>
                <a:latin typeface="Arial" pitchFamily="34" charset="0"/>
                <a:cs typeface="Arial" pitchFamily="34" charset="0"/>
              </a:rPr>
              <a:t>SATISFACCIÓN DEL CLIENTE</a:t>
            </a:r>
            <a:endParaRPr lang="es-ES" sz="2000" b="1" dirty="0">
              <a:solidFill>
                <a:srgbClr val="0082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666844" y="662003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1200" b="1" dirty="0" smtClean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Encuesta anual de la Satisfacción del cliente (Paciente, facultativo etc.)</a:t>
            </a:r>
          </a:p>
          <a:p>
            <a:endParaRPr lang="es-ES" sz="1200" b="1" dirty="0" smtClean="0">
              <a:solidFill>
                <a:srgbClr val="1E4463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endParaRPr lang="es-ES" sz="1200" b="1" dirty="0" smtClean="0">
              <a:solidFill>
                <a:srgbClr val="1E446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4032000" cy="512020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52736"/>
            <a:ext cx="3960822" cy="512020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2FDEF-4A70-4BF4-B46A-74180E85261B}" type="slidenum">
              <a:rPr lang="ca-ES" smtClean="0"/>
              <a:pPr>
                <a:defRPr/>
              </a:pPr>
              <a:t>2</a:t>
            </a:fld>
            <a:endParaRPr lang="ca-ES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5000660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es-ES" sz="4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s-ES" sz="2900" b="1" dirty="0" smtClean="0">
                <a:solidFill>
                  <a:srgbClr val="0082A7"/>
                </a:solidFill>
                <a:latin typeface="Arial" pitchFamily="34" charset="0"/>
                <a:cs typeface="Arial" pitchFamily="34" charset="0"/>
              </a:rPr>
              <a:t>GRUPO LABCO-ESPAÑA</a:t>
            </a:r>
          </a:p>
          <a:p>
            <a:pPr>
              <a:buNone/>
              <a:defRPr/>
            </a:pPr>
            <a:r>
              <a:rPr lang="es-ES" sz="2200" b="1" dirty="0" smtClean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smtClean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ACTUALMENTE CONSTITUIDO POR 89 LABORATORIOS</a:t>
            </a:r>
          </a:p>
          <a:p>
            <a:pPr>
              <a:buFont typeface="Wingdings" pitchFamily="2" charset="2"/>
              <a:buChar char="q"/>
              <a:defRPr/>
            </a:pPr>
            <a:endParaRPr lang="es-ES" sz="2200" b="1" dirty="0" smtClean="0">
              <a:solidFill>
                <a:srgbClr val="1E4463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es-ES" sz="2000" b="1" dirty="0" smtClean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45 LABORATORIOS PROPIOS</a:t>
            </a:r>
          </a:p>
          <a:p>
            <a:pPr marL="0" indent="0">
              <a:buNone/>
              <a:defRPr/>
            </a:pPr>
            <a:r>
              <a:rPr lang="es-ES" sz="2000" b="1" dirty="0" smtClean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             7 Laboratorios Clínicos Centrales</a:t>
            </a:r>
          </a:p>
          <a:p>
            <a:pPr marL="0" indent="0">
              <a:buNone/>
              <a:defRPr/>
            </a:pPr>
            <a:r>
              <a:rPr lang="es-ES" sz="2000" b="1" dirty="0" smtClean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            26 Laboratorios de Asistencia Continuada (urgencias)</a:t>
            </a:r>
          </a:p>
          <a:p>
            <a:pPr marL="0" indent="0">
              <a:buNone/>
              <a:defRPr/>
            </a:pPr>
            <a:r>
              <a:rPr lang="es-ES" sz="2000" b="1" dirty="0" smtClean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            9 Laboratorios Clínicos-Delegación</a:t>
            </a:r>
          </a:p>
          <a:p>
            <a:pPr marL="0" indent="0">
              <a:buNone/>
              <a:defRPr/>
            </a:pPr>
            <a:r>
              <a:rPr lang="es-ES" sz="2000" b="1" dirty="0" smtClean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            7 Laboratorios </a:t>
            </a:r>
            <a:r>
              <a:rPr lang="es-ES" sz="2000" b="1" dirty="0" err="1" smtClean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Clinicos</a:t>
            </a:r>
            <a:r>
              <a:rPr lang="es-ES" sz="2000" b="1" dirty="0" smtClean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 en Portugal</a:t>
            </a:r>
          </a:p>
          <a:p>
            <a:pPr marL="285750" indent="-285750">
              <a:buFont typeface="Wingdings" pitchFamily="2" charset="2"/>
              <a:buChar char="q"/>
              <a:defRPr/>
            </a:pPr>
            <a:r>
              <a:rPr lang="es-ES" sz="2000" b="1" dirty="0" smtClean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17 EMPRESAS-LABORATORIOS PARTICIPADOS</a:t>
            </a:r>
          </a:p>
          <a:p>
            <a:pPr marL="285750" indent="-285750">
              <a:buFont typeface="Wingdings" pitchFamily="2" charset="2"/>
              <a:buChar char="q"/>
              <a:defRPr/>
            </a:pPr>
            <a:r>
              <a:rPr lang="es-ES" sz="2000" b="1" dirty="0" smtClean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27 LABORATORIOS COLABORADORES</a:t>
            </a:r>
          </a:p>
          <a:p>
            <a:pPr algn="just">
              <a:lnSpc>
                <a:spcPct val="110000"/>
              </a:lnSpc>
              <a:buClr>
                <a:schemeClr val="tx2"/>
              </a:buClr>
              <a:buNone/>
              <a:defRPr/>
            </a:pPr>
            <a:endParaRPr lang="es-ES" sz="3400" b="1" dirty="0" smtClean="0">
              <a:solidFill>
                <a:srgbClr val="1E4463"/>
              </a:solidFill>
              <a:cs typeface="Arial" pitchFamily="34" charset="0"/>
            </a:endParaRPr>
          </a:p>
        </p:txBody>
      </p:sp>
      <p:pic>
        <p:nvPicPr>
          <p:cNvPr id="5" name="Imagen 1" descr="LABCO_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704" y="404664"/>
            <a:ext cx="152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2915816" y="357166"/>
            <a:ext cx="4508808" cy="546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>
              <a:lnSpc>
                <a:spcPct val="80000"/>
              </a:lnSpc>
              <a:spcBef>
                <a:spcPct val="20000"/>
              </a:spcBef>
              <a:buClr>
                <a:srgbClr val="0082A7"/>
              </a:buClr>
              <a:defRPr/>
            </a:pPr>
            <a:r>
              <a:rPr lang="ca-ES" sz="3600" b="1" dirty="0" smtClean="0">
                <a:solidFill>
                  <a:srgbClr val="1E4463"/>
                </a:solidFill>
                <a:cs typeface="Arial" charset="0"/>
              </a:rPr>
              <a:t>GRUPO LABCO</a:t>
            </a:r>
            <a:endParaRPr lang="es-ES" sz="3600" b="1" dirty="0" smtClean="0">
              <a:solidFill>
                <a:srgbClr val="0082A7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2FDEF-4A70-4BF4-B46A-74180E85261B}" type="slidenum">
              <a:rPr lang="ca-ES" smtClean="0"/>
              <a:pPr>
                <a:defRPr/>
              </a:pPr>
              <a:t>20</a:t>
            </a:fld>
            <a:endParaRPr lang="ca-ES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5000660"/>
          </a:xfrm>
        </p:spPr>
        <p:txBody>
          <a:bodyPr>
            <a:normAutofit/>
          </a:bodyPr>
          <a:lstStyle/>
          <a:p>
            <a:pPr>
              <a:spcBef>
                <a:spcPts val="638"/>
              </a:spcBef>
              <a:spcAft>
                <a:spcPts val="1413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_tradnl" sz="2600" dirty="0" smtClean="0">
              <a:solidFill>
                <a:srgbClr val="1E4463"/>
              </a:solidFill>
              <a:latin typeface="Calibri" pitchFamily="32" charset="0"/>
              <a:cs typeface="Arial Unicode MS" pitchFamily="32" charset="0"/>
            </a:endParaRPr>
          </a:p>
          <a:p>
            <a:pPr>
              <a:spcBef>
                <a:spcPts val="638"/>
              </a:spcBef>
              <a:spcAft>
                <a:spcPts val="1413"/>
              </a:spcAft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sz="2600" dirty="0" smtClean="0">
                <a:solidFill>
                  <a:srgbClr val="0082A7"/>
                </a:solidFill>
                <a:latin typeface="Calibri" pitchFamily="32" charset="0"/>
                <a:cs typeface="Arial Unicode MS" pitchFamily="32" charset="0"/>
              </a:rPr>
              <a:t>         </a:t>
            </a:r>
            <a:r>
              <a:rPr lang="es-ES_tradnl" sz="2600" b="1" dirty="0" smtClean="0">
                <a:solidFill>
                  <a:srgbClr val="0082A7"/>
                </a:solidFill>
                <a:latin typeface="Calibri" pitchFamily="32" charset="0"/>
                <a:cs typeface="Arial Unicode MS" pitchFamily="32" charset="0"/>
              </a:rPr>
              <a:t>GESTION DE LA CALIDAD</a:t>
            </a:r>
          </a:p>
          <a:p>
            <a:pPr>
              <a:spcBef>
                <a:spcPts val="638"/>
              </a:spcBef>
              <a:spcAft>
                <a:spcPts val="1413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sz="2400" b="1" dirty="0" smtClean="0">
                <a:solidFill>
                  <a:srgbClr val="1E4463"/>
                </a:solidFill>
                <a:latin typeface="Calibri" pitchFamily="32" charset="0"/>
                <a:cs typeface="Arial Unicode MS" pitchFamily="32" charset="0"/>
              </a:rPr>
              <a:t>El Servicio de Transfusión debe  disponer de un sistema de gestión de la calidad que permita garantizar la calidad de los componentes sanguíneos y su utilización</a:t>
            </a:r>
          </a:p>
          <a:p>
            <a:pPr>
              <a:spcBef>
                <a:spcPts val="638"/>
              </a:spcBef>
              <a:spcAft>
                <a:spcPts val="1413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sz="2400" b="1" dirty="0" smtClean="0">
                <a:solidFill>
                  <a:srgbClr val="1E4463"/>
                </a:solidFill>
                <a:latin typeface="Calibri" pitchFamily="32" charset="0"/>
                <a:cs typeface="Arial Unicode MS" pitchFamily="32" charset="0"/>
              </a:rPr>
              <a:t>El sistema de Gestión de la calidad implica a todo el personal del Servicio Transfusional, a todos los procesos y recursos y está bajo la Dirección de un especialista en Hematología y Hemoterapia.</a:t>
            </a:r>
          </a:p>
          <a:p>
            <a:pPr algn="just">
              <a:lnSpc>
                <a:spcPct val="110000"/>
              </a:lnSpc>
              <a:buClr>
                <a:schemeClr val="tx2"/>
              </a:buClr>
              <a:buNone/>
              <a:defRPr/>
            </a:pPr>
            <a:endParaRPr lang="es-ES" sz="3400" b="1" dirty="0" smtClean="0">
              <a:solidFill>
                <a:srgbClr val="1E4463"/>
              </a:solidFill>
              <a:cs typeface="Arial" pitchFamily="34" charset="0"/>
            </a:endParaRPr>
          </a:p>
        </p:txBody>
      </p:sp>
      <p:pic>
        <p:nvPicPr>
          <p:cNvPr id="5" name="Imagen 1" descr="LABCO_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704" y="404664"/>
            <a:ext cx="152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1907704" y="357166"/>
            <a:ext cx="6552728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lnSpc>
                <a:spcPct val="80000"/>
              </a:lnSpc>
              <a:spcBef>
                <a:spcPct val="20000"/>
              </a:spcBef>
              <a:buClr>
                <a:srgbClr val="0082A7"/>
              </a:buClr>
              <a:defRPr/>
            </a:pPr>
            <a:endParaRPr lang="es-ES_tradnl" sz="3600" b="1" dirty="0" smtClean="0">
              <a:solidFill>
                <a:srgbClr val="1E4463"/>
              </a:solidFill>
              <a:latin typeface="Calibri" pitchFamily="32" charset="0"/>
              <a:cs typeface="Arial Unicode MS" pitchFamily="32" charset="0"/>
            </a:endParaRPr>
          </a:p>
          <a:p>
            <a:pPr indent="-342900">
              <a:lnSpc>
                <a:spcPct val="80000"/>
              </a:lnSpc>
              <a:spcBef>
                <a:spcPct val="20000"/>
              </a:spcBef>
              <a:buClr>
                <a:srgbClr val="0082A7"/>
              </a:buClr>
              <a:defRPr/>
            </a:pPr>
            <a:r>
              <a:rPr lang="es-ES_tradnl" sz="3600" b="1" dirty="0" smtClean="0">
                <a:solidFill>
                  <a:srgbClr val="1E4463"/>
                </a:solidFill>
                <a:latin typeface="Calibri" pitchFamily="32" charset="0"/>
                <a:cs typeface="Arial Unicode MS" pitchFamily="32" charset="0"/>
              </a:rPr>
              <a:t> </a:t>
            </a:r>
          </a:p>
          <a:p>
            <a:pPr lvl="0" indent="-342900">
              <a:lnSpc>
                <a:spcPct val="80000"/>
              </a:lnSpc>
              <a:spcBef>
                <a:spcPct val="20000"/>
              </a:spcBef>
              <a:buClr>
                <a:srgbClr val="0082A7"/>
              </a:buClr>
              <a:defRPr/>
            </a:pPr>
            <a:endParaRPr lang="es-ES" sz="3600" b="1" dirty="0" smtClean="0">
              <a:solidFill>
                <a:srgbClr val="0082A7"/>
              </a:solidFill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267522" y="404664"/>
            <a:ext cx="6192909" cy="1100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>
              <a:lnSpc>
                <a:spcPct val="80000"/>
              </a:lnSpc>
              <a:spcBef>
                <a:spcPct val="20000"/>
              </a:spcBef>
              <a:buClr>
                <a:srgbClr val="0082A7"/>
              </a:buClr>
              <a:defRPr/>
            </a:pPr>
            <a:r>
              <a:rPr lang="ca-ES" sz="3600" b="1" dirty="0" smtClean="0">
                <a:solidFill>
                  <a:srgbClr val="1E4463"/>
                </a:solidFill>
                <a:cs typeface="Arial" charset="0"/>
              </a:rPr>
              <a:t>     IMPLANTACION DEL </a:t>
            </a:r>
          </a:p>
          <a:p>
            <a:pPr lvl="0" indent="-342900">
              <a:lnSpc>
                <a:spcPct val="80000"/>
              </a:lnSpc>
              <a:spcBef>
                <a:spcPct val="20000"/>
              </a:spcBef>
              <a:buClr>
                <a:srgbClr val="0082A7"/>
              </a:buClr>
              <a:defRPr/>
            </a:pPr>
            <a:r>
              <a:rPr lang="ca-ES" sz="3600" b="1" dirty="0" smtClean="0">
                <a:solidFill>
                  <a:srgbClr val="1E4463"/>
                </a:solidFill>
                <a:cs typeface="Arial" charset="0"/>
              </a:rPr>
              <a:t>SISTEMA DE CALIDAD CAT</a:t>
            </a:r>
            <a:endParaRPr lang="es-ES" sz="3600" b="1" dirty="0" smtClean="0">
              <a:solidFill>
                <a:srgbClr val="0082A7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2FDEF-4A70-4BF4-B46A-74180E85261B}" type="slidenum">
              <a:rPr lang="ca-ES" smtClean="0"/>
              <a:pPr>
                <a:defRPr/>
              </a:pPr>
              <a:t>21</a:t>
            </a:fld>
            <a:endParaRPr lang="ca-ES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5000660"/>
          </a:xfrm>
        </p:spPr>
        <p:txBody>
          <a:bodyPr>
            <a:normAutofit/>
          </a:bodyPr>
          <a:lstStyle/>
          <a:p>
            <a:pPr>
              <a:spcBef>
                <a:spcPts val="638"/>
              </a:spcBef>
              <a:spcAft>
                <a:spcPts val="1413"/>
              </a:spcAft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sz="2600" b="1" dirty="0" smtClean="0">
                <a:solidFill>
                  <a:srgbClr val="1E4463"/>
                </a:solidFill>
                <a:latin typeface="Calibri" pitchFamily="32" charset="0"/>
              </a:rPr>
              <a:t>  </a:t>
            </a:r>
          </a:p>
          <a:p>
            <a:pPr>
              <a:spcBef>
                <a:spcPts val="638"/>
              </a:spcBef>
              <a:spcAft>
                <a:spcPts val="1413"/>
              </a:spcAft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sz="2600" b="1" dirty="0" smtClean="0">
                <a:solidFill>
                  <a:srgbClr val="1E4463"/>
                </a:solidFill>
                <a:latin typeface="Calibri" pitchFamily="32" charset="0"/>
              </a:rPr>
              <a:t>        1. PASO  -Manual de Calidad:</a:t>
            </a:r>
          </a:p>
          <a:p>
            <a:pPr>
              <a:spcBef>
                <a:spcPts val="638"/>
              </a:spcBef>
              <a:spcAft>
                <a:spcPts val="1413"/>
              </a:spcAft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sz="2600" b="1" dirty="0" smtClean="0">
                <a:solidFill>
                  <a:srgbClr val="1E4463"/>
                </a:solidFill>
                <a:latin typeface="Calibri" pitchFamily="32" charset="0"/>
              </a:rPr>
              <a:t>             Reuniones personal Servicio transfusional: </a:t>
            </a:r>
          </a:p>
          <a:p>
            <a:pPr>
              <a:spcBef>
                <a:spcPts val="638"/>
              </a:spcBef>
              <a:spcAft>
                <a:spcPts val="1413"/>
              </a:spcAft>
              <a:buFont typeface="Wingdings" charset="2"/>
              <a:buChar char="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sz="2600" b="1" dirty="0" smtClean="0">
                <a:solidFill>
                  <a:srgbClr val="1E4463"/>
                </a:solidFill>
                <a:latin typeface="Calibri" pitchFamily="32" charset="0"/>
              </a:rPr>
              <a:t>Bioseguridad. Conocimiento del Manual. </a:t>
            </a:r>
          </a:p>
          <a:p>
            <a:pPr>
              <a:spcBef>
                <a:spcPts val="638"/>
              </a:spcBef>
              <a:spcAft>
                <a:spcPts val="1413"/>
              </a:spcAft>
              <a:buFont typeface="Wingdings" charset="2"/>
              <a:buChar char="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sz="2600" b="1" dirty="0" smtClean="0">
                <a:solidFill>
                  <a:srgbClr val="1E4463"/>
                </a:solidFill>
                <a:latin typeface="Calibri" pitchFamily="32" charset="0"/>
              </a:rPr>
              <a:t>Personal. Definición de responsabilidades.</a:t>
            </a:r>
          </a:p>
          <a:p>
            <a:pPr>
              <a:spcBef>
                <a:spcPts val="638"/>
              </a:spcBef>
              <a:spcAft>
                <a:spcPts val="1413"/>
              </a:spcAft>
              <a:buFont typeface="Wingdings" charset="2"/>
              <a:buChar char="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sz="2600" b="1" dirty="0" smtClean="0">
                <a:solidFill>
                  <a:srgbClr val="1E4463"/>
                </a:solidFill>
                <a:latin typeface="Calibri" pitchFamily="32" charset="0"/>
              </a:rPr>
              <a:t>Equipamiento. Equipamiento critico. </a:t>
            </a:r>
          </a:p>
          <a:p>
            <a:pPr algn="just">
              <a:lnSpc>
                <a:spcPct val="110000"/>
              </a:lnSpc>
              <a:buClr>
                <a:schemeClr val="tx2"/>
              </a:buClr>
              <a:buNone/>
              <a:defRPr/>
            </a:pPr>
            <a:endParaRPr lang="es-ES" sz="3400" b="1" dirty="0" smtClean="0">
              <a:solidFill>
                <a:srgbClr val="1E4463"/>
              </a:solidFill>
              <a:cs typeface="Arial" pitchFamily="34" charset="0"/>
            </a:endParaRPr>
          </a:p>
        </p:txBody>
      </p:sp>
      <p:pic>
        <p:nvPicPr>
          <p:cNvPr id="5" name="Imagen 1" descr="LABCO_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704" y="404664"/>
            <a:ext cx="152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2267744" y="357166"/>
            <a:ext cx="5688632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>
              <a:lnSpc>
                <a:spcPct val="80000"/>
              </a:lnSpc>
              <a:spcBef>
                <a:spcPct val="20000"/>
              </a:spcBef>
              <a:buClr>
                <a:srgbClr val="0082A7"/>
              </a:buClr>
              <a:defRPr/>
            </a:pPr>
            <a:r>
              <a:rPr lang="ca-ES" sz="3600" b="1" dirty="0" smtClean="0">
                <a:solidFill>
                  <a:srgbClr val="1E4463"/>
                </a:solidFill>
                <a:cs typeface="Arial" charset="0"/>
              </a:rPr>
              <a:t>     IMPLANTACION DEL SISTEMA DE CALIDAD CAT</a:t>
            </a:r>
            <a:endParaRPr lang="es-ES" sz="3600" b="1" dirty="0" smtClean="0">
              <a:solidFill>
                <a:srgbClr val="0082A7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2FDEF-4A70-4BF4-B46A-74180E85261B}" type="slidenum">
              <a:rPr lang="ca-ES" smtClean="0"/>
              <a:pPr>
                <a:defRPr/>
              </a:pPr>
              <a:t>22</a:t>
            </a:fld>
            <a:endParaRPr lang="ca-ES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500066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80000"/>
              </a:lnSpc>
              <a:buNone/>
            </a:pPr>
            <a:endParaRPr lang="es-ES" sz="4000" b="1" dirty="0" smtClean="0">
              <a:solidFill>
                <a:srgbClr val="0082A7"/>
              </a:solidFill>
              <a:cs typeface="Arial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s-ES" sz="4000" b="1" dirty="0" smtClean="0">
                <a:solidFill>
                  <a:srgbClr val="0082A7"/>
                </a:solidFill>
                <a:cs typeface="Arial" pitchFamily="34" charset="0"/>
              </a:rPr>
              <a:t>Referente al manual de bioseguridad</a:t>
            </a:r>
          </a:p>
          <a:p>
            <a:pPr marL="0" indent="0">
              <a:lnSpc>
                <a:spcPct val="80000"/>
              </a:lnSpc>
              <a:buNone/>
            </a:pPr>
            <a:endParaRPr lang="es-ES" sz="2400" b="1" dirty="0" smtClean="0">
              <a:solidFill>
                <a:srgbClr val="0082A7"/>
              </a:solidFill>
              <a:cs typeface="Arial" pitchFamily="34" charset="0"/>
            </a:endParaRPr>
          </a:p>
          <a:p>
            <a:pPr marL="0" lv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4000" b="1" u="sng" dirty="0" smtClean="0">
                <a:solidFill>
                  <a:srgbClr val="1E4463"/>
                </a:solidFill>
                <a:cs typeface="Arial" charset="0"/>
              </a:rPr>
              <a:t>El personal debe conocer: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3600" b="1" dirty="0" smtClean="0">
                <a:solidFill>
                  <a:srgbClr val="1E4463"/>
                </a:solidFill>
                <a:cs typeface="Arial" pitchFamily="34" charset="0"/>
              </a:rPr>
              <a:t>Clasificación de agentes de riesgo y residuos sanitarios.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3600" b="1" dirty="0" smtClean="0">
                <a:solidFill>
                  <a:srgbClr val="1E4463"/>
                </a:solidFill>
                <a:cs typeface="Arial" pitchFamily="34" charset="0"/>
              </a:rPr>
              <a:t>Normas de seguridad de laboratorio y servicio de transfusión.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3600" b="1" dirty="0" smtClean="0">
                <a:solidFill>
                  <a:srgbClr val="1E4463"/>
                </a:solidFill>
                <a:cs typeface="Arial" pitchFamily="34" charset="0"/>
              </a:rPr>
              <a:t>Protocolo a seguir en caso de exposición a sangre o accidente con riesgo biológico.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3600" b="1" dirty="0" smtClean="0">
                <a:solidFill>
                  <a:srgbClr val="1E4463"/>
                </a:solidFill>
                <a:cs typeface="Arial" pitchFamily="34" charset="0"/>
              </a:rPr>
              <a:t>Instrucción de limpieza del laboratorio y servicio de transfusión</a:t>
            </a:r>
          </a:p>
          <a:p>
            <a:pPr algn="just">
              <a:lnSpc>
                <a:spcPct val="110000"/>
              </a:lnSpc>
              <a:buClr>
                <a:schemeClr val="tx2"/>
              </a:buClr>
              <a:buNone/>
              <a:defRPr/>
            </a:pPr>
            <a:endParaRPr lang="es-ES" sz="3400" b="1" dirty="0" smtClean="0">
              <a:solidFill>
                <a:srgbClr val="1E4463"/>
              </a:solidFill>
              <a:cs typeface="Arial" pitchFamily="34" charset="0"/>
            </a:endParaRPr>
          </a:p>
        </p:txBody>
      </p:sp>
      <p:pic>
        <p:nvPicPr>
          <p:cNvPr id="5" name="Imagen 1" descr="LABCO_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704" y="404664"/>
            <a:ext cx="152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2267744" y="357166"/>
            <a:ext cx="5760640" cy="1100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>
              <a:lnSpc>
                <a:spcPct val="80000"/>
              </a:lnSpc>
              <a:spcBef>
                <a:spcPct val="20000"/>
              </a:spcBef>
              <a:buClr>
                <a:srgbClr val="0082A7"/>
              </a:buClr>
              <a:defRPr/>
            </a:pPr>
            <a:r>
              <a:rPr lang="ca-ES" sz="3600" b="1" dirty="0" smtClean="0">
                <a:solidFill>
                  <a:srgbClr val="1E4463"/>
                </a:solidFill>
                <a:cs typeface="Arial" charset="0"/>
              </a:rPr>
              <a:t>       IMPLANTACION DEL</a:t>
            </a:r>
          </a:p>
          <a:p>
            <a:pPr lvl="0" indent="-342900">
              <a:lnSpc>
                <a:spcPct val="80000"/>
              </a:lnSpc>
              <a:spcBef>
                <a:spcPct val="20000"/>
              </a:spcBef>
              <a:buClr>
                <a:srgbClr val="0082A7"/>
              </a:buClr>
              <a:defRPr/>
            </a:pPr>
            <a:r>
              <a:rPr lang="ca-ES" sz="3600" b="1" dirty="0" smtClean="0">
                <a:solidFill>
                  <a:srgbClr val="1E4463"/>
                </a:solidFill>
                <a:cs typeface="Arial" charset="0"/>
              </a:rPr>
              <a:t> SISTEMA DE CALIDAD CAT </a:t>
            </a:r>
            <a:endParaRPr lang="es-ES" sz="3600" b="1" dirty="0" smtClean="0">
              <a:solidFill>
                <a:srgbClr val="0082A7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2FDEF-4A70-4BF4-B46A-74180E85261B}" type="slidenum">
              <a:rPr lang="ca-ES" smtClean="0"/>
              <a:pPr>
                <a:defRPr/>
              </a:pPr>
              <a:t>23</a:t>
            </a:fld>
            <a:endParaRPr lang="ca-ES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50006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s-ES" sz="4000" b="1" dirty="0" smtClean="0">
              <a:solidFill>
                <a:srgbClr val="0082A7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es-ES" sz="4000" b="1" dirty="0" smtClean="0">
                <a:solidFill>
                  <a:srgbClr val="0082A7"/>
                </a:solidFill>
                <a:cs typeface="Arial" pitchFamily="34" charset="0"/>
              </a:rPr>
              <a:t>Referente a temas de personal</a:t>
            </a:r>
            <a:r>
              <a:rPr lang="es-ES" sz="3600" b="1" dirty="0" smtClean="0">
                <a:solidFill>
                  <a:srgbClr val="0082A7"/>
                </a:solidFill>
                <a:cs typeface="Arial" pitchFamily="34" charset="0"/>
              </a:rPr>
              <a:t> </a:t>
            </a:r>
          </a:p>
          <a:p>
            <a:pPr marL="0" indent="0">
              <a:buNone/>
            </a:pPr>
            <a:endParaRPr lang="es-ES" sz="1100" b="1" dirty="0" smtClean="0">
              <a:solidFill>
                <a:srgbClr val="0082A7"/>
              </a:solidFill>
              <a:cs typeface="Arial" pitchFamily="34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s-ES" sz="3600" b="1" dirty="0" smtClean="0">
                <a:solidFill>
                  <a:srgbClr val="1E4463"/>
                </a:solidFill>
                <a:cs typeface="Arial" pitchFamily="34" charset="0"/>
              </a:rPr>
              <a:t>Listado de personal actualizado.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s-ES" sz="3600" b="1" dirty="0" smtClean="0">
                <a:solidFill>
                  <a:srgbClr val="1E4463"/>
                </a:solidFill>
                <a:cs typeface="Arial" pitchFamily="34" charset="0"/>
              </a:rPr>
              <a:t>Formación Inicial. 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s-ES" sz="3600" b="1" dirty="0" smtClean="0">
                <a:solidFill>
                  <a:srgbClr val="1E4463"/>
                </a:solidFill>
                <a:cs typeface="Arial" pitchFamily="34" charset="0"/>
              </a:rPr>
              <a:t>Formación continuada. Establecer un Plan  anual.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s-ES" sz="3600" b="1" dirty="0" smtClean="0">
                <a:solidFill>
                  <a:srgbClr val="1E4463"/>
                </a:solidFill>
                <a:cs typeface="Arial" pitchFamily="34" charset="0"/>
              </a:rPr>
              <a:t>Registros  individualizados con la descripción de las actividades formativas realizadas valoración de la eficacia.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S" sz="3600" b="1" dirty="0" smtClean="0">
                <a:solidFill>
                  <a:srgbClr val="1E4463"/>
                </a:solidFill>
                <a:cs typeface="Arial" pitchFamily="34" charset="0"/>
              </a:rPr>
              <a:t>Tabla de Tareas: Funciones y Responsabilidades</a:t>
            </a:r>
          </a:p>
          <a:p>
            <a:pPr algn="just">
              <a:lnSpc>
                <a:spcPct val="110000"/>
              </a:lnSpc>
              <a:buClr>
                <a:schemeClr val="tx2"/>
              </a:buClr>
              <a:buNone/>
              <a:defRPr/>
            </a:pPr>
            <a:endParaRPr lang="es-ES" sz="3400" b="1" dirty="0" smtClean="0">
              <a:solidFill>
                <a:srgbClr val="1E4463"/>
              </a:solidFill>
              <a:cs typeface="Arial" pitchFamily="34" charset="0"/>
            </a:endParaRPr>
          </a:p>
        </p:txBody>
      </p:sp>
      <p:pic>
        <p:nvPicPr>
          <p:cNvPr id="5" name="Imagen 1" descr="LABCO_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704" y="404664"/>
            <a:ext cx="152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2267522" y="548680"/>
            <a:ext cx="6192909" cy="1100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>
              <a:lnSpc>
                <a:spcPct val="80000"/>
              </a:lnSpc>
              <a:spcBef>
                <a:spcPct val="20000"/>
              </a:spcBef>
              <a:buClr>
                <a:srgbClr val="0082A7"/>
              </a:buClr>
              <a:defRPr/>
            </a:pPr>
            <a:r>
              <a:rPr lang="ca-ES" sz="3600" b="1" dirty="0" smtClean="0">
                <a:solidFill>
                  <a:srgbClr val="1E4463"/>
                </a:solidFill>
                <a:cs typeface="Arial" charset="0"/>
              </a:rPr>
              <a:t>       IMPLANTACION DEL</a:t>
            </a:r>
          </a:p>
          <a:p>
            <a:pPr lvl="0" indent="-342900">
              <a:lnSpc>
                <a:spcPct val="80000"/>
              </a:lnSpc>
              <a:spcBef>
                <a:spcPct val="20000"/>
              </a:spcBef>
              <a:buClr>
                <a:srgbClr val="0082A7"/>
              </a:buClr>
              <a:defRPr/>
            </a:pPr>
            <a:r>
              <a:rPr lang="ca-ES" sz="3600" b="1" dirty="0" smtClean="0">
                <a:solidFill>
                  <a:srgbClr val="1E4463"/>
                </a:solidFill>
                <a:cs typeface="Arial" charset="0"/>
              </a:rPr>
              <a:t> SISTEMA DE CALIDAD CAT</a:t>
            </a:r>
            <a:endParaRPr lang="es-ES" sz="3600" b="1" dirty="0" smtClean="0">
              <a:solidFill>
                <a:srgbClr val="0082A7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2FDEF-4A70-4BF4-B46A-74180E85261B}" type="slidenum">
              <a:rPr lang="ca-ES" smtClean="0"/>
              <a:pPr>
                <a:defRPr/>
              </a:pPr>
              <a:t>24</a:t>
            </a:fld>
            <a:endParaRPr lang="ca-ES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5000660"/>
          </a:xfrm>
        </p:spPr>
        <p:txBody>
          <a:bodyPr>
            <a:normAutofit fontScale="40000" lnSpcReduction="20000"/>
          </a:bodyPr>
          <a:lstStyle/>
          <a:p>
            <a:pPr marL="0" lvl="0" indent="0">
              <a:buNone/>
            </a:pPr>
            <a:endParaRPr lang="es-ES" sz="4800" b="1" dirty="0" smtClean="0">
              <a:solidFill>
                <a:srgbClr val="0082A7"/>
              </a:solidFill>
              <a:cs typeface="Arial" pitchFamily="34" charset="0"/>
            </a:endParaRPr>
          </a:p>
          <a:p>
            <a:pPr marL="0" lvl="0" indent="0">
              <a:buNone/>
            </a:pPr>
            <a:r>
              <a:rPr lang="es-ES" sz="6000" b="1" dirty="0" smtClean="0">
                <a:solidFill>
                  <a:srgbClr val="0082A7"/>
                </a:solidFill>
                <a:cs typeface="Arial" pitchFamily="34" charset="0"/>
              </a:rPr>
              <a:t>Referente  al  equipamiento</a:t>
            </a:r>
          </a:p>
          <a:p>
            <a:pPr lvl="0"/>
            <a:endParaRPr lang="es-ES" sz="3600" dirty="0" smtClean="0"/>
          </a:p>
          <a:p>
            <a:pPr lvl="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sz="5100" b="1" dirty="0" smtClean="0">
                <a:solidFill>
                  <a:srgbClr val="1E4463"/>
                </a:solidFill>
                <a:cs typeface="Arial" pitchFamily="34" charset="0"/>
              </a:rPr>
              <a:t>Inventario actualizado con todos los equipos relacionados con el ST.</a:t>
            </a:r>
          </a:p>
          <a:p>
            <a:pPr lvl="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sz="5100" b="1" dirty="0" smtClean="0">
                <a:solidFill>
                  <a:srgbClr val="1E4463"/>
                </a:solidFill>
                <a:cs typeface="Arial" pitchFamily="34" charset="0"/>
              </a:rPr>
              <a:t>Identificación única de los equipos.</a:t>
            </a:r>
          </a:p>
          <a:p>
            <a:pPr lvl="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sz="5100" b="1" dirty="0" smtClean="0">
                <a:solidFill>
                  <a:srgbClr val="1E4463"/>
                </a:solidFill>
                <a:cs typeface="Arial" pitchFamily="34" charset="0"/>
              </a:rPr>
              <a:t>Registro individual para el equipamiento considerado crítico. </a:t>
            </a:r>
          </a:p>
          <a:p>
            <a:pPr lvl="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sz="5100" b="1" dirty="0" smtClean="0">
                <a:solidFill>
                  <a:srgbClr val="1E4463"/>
                </a:solidFill>
                <a:cs typeface="Arial" pitchFamily="34" charset="0"/>
              </a:rPr>
              <a:t>Instrucciones escritas de los equipos de fácil acceso al usuario.</a:t>
            </a:r>
          </a:p>
          <a:p>
            <a:pPr lvl="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sz="5100" b="1" dirty="0" smtClean="0">
                <a:solidFill>
                  <a:srgbClr val="1E4463"/>
                </a:solidFill>
                <a:cs typeface="Arial" pitchFamily="34" charset="0"/>
              </a:rPr>
              <a:t>Calendario de mantenimientos preventivos, calibraciones y/o verificaciones.</a:t>
            </a:r>
          </a:p>
          <a:p>
            <a:pPr lvl="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sz="5100" b="1" dirty="0" smtClean="0">
                <a:solidFill>
                  <a:srgbClr val="1E4463"/>
                </a:solidFill>
                <a:cs typeface="Arial" pitchFamily="34" charset="0"/>
              </a:rPr>
              <a:t>Registro de averías.</a:t>
            </a:r>
          </a:p>
          <a:p>
            <a:pPr lvl="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sz="5100" b="1" dirty="0" smtClean="0">
                <a:solidFill>
                  <a:srgbClr val="1E4463"/>
                </a:solidFill>
                <a:cs typeface="Arial" pitchFamily="34" charset="0"/>
              </a:rPr>
              <a:t>Procedimientos alternativos del equipamiento crítico por avería  o interrupción eléctrica.</a:t>
            </a:r>
          </a:p>
          <a:p>
            <a:pPr lvl="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sz="5100" b="1" dirty="0" smtClean="0">
                <a:solidFill>
                  <a:srgbClr val="1E4463"/>
                </a:solidFill>
                <a:cs typeface="Arial" pitchFamily="34" charset="0"/>
              </a:rPr>
              <a:t>Registros continuos de temperaturas de frigoríficos, incubadoras y congeladores</a:t>
            </a:r>
          </a:p>
          <a:p>
            <a:pPr algn="just">
              <a:lnSpc>
                <a:spcPct val="110000"/>
              </a:lnSpc>
              <a:buClr>
                <a:schemeClr val="tx2"/>
              </a:buClr>
              <a:buNone/>
              <a:defRPr/>
            </a:pPr>
            <a:endParaRPr lang="es-ES" sz="5100" b="1" dirty="0" smtClean="0">
              <a:solidFill>
                <a:srgbClr val="1E4463"/>
              </a:solidFill>
              <a:cs typeface="Arial" pitchFamily="34" charset="0"/>
            </a:endParaRPr>
          </a:p>
        </p:txBody>
      </p:sp>
      <p:pic>
        <p:nvPicPr>
          <p:cNvPr id="5" name="Imagen 1" descr="LABCO_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704" y="404664"/>
            <a:ext cx="152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2267522" y="548680"/>
            <a:ext cx="6192909" cy="1100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>
              <a:lnSpc>
                <a:spcPct val="80000"/>
              </a:lnSpc>
              <a:spcBef>
                <a:spcPct val="20000"/>
              </a:spcBef>
              <a:buClr>
                <a:srgbClr val="0082A7"/>
              </a:buClr>
              <a:defRPr/>
            </a:pPr>
            <a:r>
              <a:rPr lang="ca-ES" sz="3600" b="1" dirty="0" smtClean="0">
                <a:solidFill>
                  <a:srgbClr val="1E4463"/>
                </a:solidFill>
                <a:cs typeface="Arial" charset="0"/>
              </a:rPr>
              <a:t>       IMPLANTACION DEL</a:t>
            </a:r>
          </a:p>
          <a:p>
            <a:pPr lvl="0" indent="-342900">
              <a:lnSpc>
                <a:spcPct val="80000"/>
              </a:lnSpc>
              <a:spcBef>
                <a:spcPct val="20000"/>
              </a:spcBef>
              <a:buClr>
                <a:srgbClr val="0082A7"/>
              </a:buClr>
              <a:defRPr/>
            </a:pPr>
            <a:r>
              <a:rPr lang="ca-ES" sz="3600" b="1" dirty="0" smtClean="0">
                <a:solidFill>
                  <a:srgbClr val="1E4463"/>
                </a:solidFill>
                <a:cs typeface="Arial" charset="0"/>
              </a:rPr>
              <a:t> SISTEMA DE CALIDAD CAT</a:t>
            </a:r>
            <a:endParaRPr lang="es-ES" sz="3600" b="1" dirty="0" smtClean="0">
              <a:solidFill>
                <a:srgbClr val="0082A7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2FDEF-4A70-4BF4-B46A-74180E85261B}" type="slidenum">
              <a:rPr lang="ca-ES" smtClean="0"/>
              <a:pPr>
                <a:defRPr/>
              </a:pPr>
              <a:t>25</a:t>
            </a:fld>
            <a:endParaRPr lang="ca-ES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5000660"/>
          </a:xfrm>
        </p:spPr>
        <p:txBody>
          <a:bodyPr>
            <a:normAutofit/>
          </a:bodyPr>
          <a:lstStyle/>
          <a:p>
            <a:pPr>
              <a:spcBef>
                <a:spcPts val="638"/>
              </a:spcBef>
              <a:spcAft>
                <a:spcPts val="1413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_tradnl" sz="2400" b="1" dirty="0" smtClean="0">
              <a:solidFill>
                <a:srgbClr val="1E4463"/>
              </a:solidFill>
              <a:latin typeface="Calibri" pitchFamily="32" charset="0"/>
            </a:endParaRPr>
          </a:p>
          <a:p>
            <a:pPr>
              <a:spcBef>
                <a:spcPts val="638"/>
              </a:spcBef>
              <a:spcAft>
                <a:spcPts val="1413"/>
              </a:spcAft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sz="2400" b="1" dirty="0" smtClean="0">
                <a:solidFill>
                  <a:srgbClr val="1E4463"/>
                </a:solidFill>
                <a:latin typeface="Calibri" pitchFamily="32" charset="0"/>
              </a:rPr>
              <a:t>2. PASO:  Elaboración</a:t>
            </a:r>
            <a:r>
              <a:rPr lang="es-ES_tradnl" sz="2400" b="1" dirty="0" smtClean="0">
                <a:solidFill>
                  <a:srgbClr val="1E4463"/>
                </a:solidFill>
              </a:rPr>
              <a:t> de protocolos estandarizados de trabajo, que cumplan los estándares de calidad CAT.</a:t>
            </a:r>
          </a:p>
          <a:p>
            <a:pPr>
              <a:spcBef>
                <a:spcPts val="638"/>
              </a:spcBef>
              <a:spcAft>
                <a:spcPts val="1413"/>
              </a:spcAft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sz="2400" b="1" dirty="0" smtClean="0">
                <a:solidFill>
                  <a:srgbClr val="FF0000"/>
                </a:solidFill>
              </a:rPr>
              <a:t>     “ </a:t>
            </a:r>
            <a:r>
              <a:rPr lang="es-ES_tradnl" sz="2400" b="1" i="1" dirty="0" smtClean="0">
                <a:solidFill>
                  <a:srgbClr val="FF0000"/>
                </a:solidFill>
              </a:rPr>
              <a:t>Escribimos lo que hacemos y hacemos lo que escribimos</a:t>
            </a:r>
            <a:r>
              <a:rPr lang="es-ES_tradnl" sz="2400" b="1" dirty="0" smtClean="0">
                <a:solidFill>
                  <a:srgbClr val="FF0000"/>
                </a:solidFill>
              </a:rPr>
              <a:t>”</a:t>
            </a:r>
          </a:p>
          <a:p>
            <a:pPr>
              <a:spcBef>
                <a:spcPts val="638"/>
              </a:spcBef>
              <a:spcAft>
                <a:spcPts val="1413"/>
              </a:spcAft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sz="2400" b="1" dirty="0" smtClean="0">
                <a:solidFill>
                  <a:srgbClr val="1E4463"/>
                </a:solidFill>
              </a:rPr>
              <a:t>   Protocolos corporativos comunes</a:t>
            </a:r>
          </a:p>
          <a:p>
            <a:pPr>
              <a:spcBef>
                <a:spcPts val="638"/>
              </a:spcBef>
              <a:spcAft>
                <a:spcPts val="1413"/>
              </a:spcAft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sz="2400" b="1" dirty="0" smtClean="0">
                <a:solidFill>
                  <a:srgbClr val="1E4463"/>
                </a:solidFill>
              </a:rPr>
              <a:t>   Protocolos propios</a:t>
            </a:r>
          </a:p>
          <a:p>
            <a:pPr algn="just">
              <a:lnSpc>
                <a:spcPct val="110000"/>
              </a:lnSpc>
              <a:buClr>
                <a:schemeClr val="tx2"/>
              </a:buClr>
              <a:buNone/>
              <a:defRPr/>
            </a:pPr>
            <a:endParaRPr lang="es-ES" sz="3400" b="1" dirty="0" smtClean="0">
              <a:solidFill>
                <a:srgbClr val="1E4463"/>
              </a:solidFill>
              <a:cs typeface="Arial" pitchFamily="34" charset="0"/>
            </a:endParaRPr>
          </a:p>
        </p:txBody>
      </p:sp>
      <p:pic>
        <p:nvPicPr>
          <p:cNvPr id="5" name="Imagen 1" descr="LABCO_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704" y="404664"/>
            <a:ext cx="152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2267522" y="548680"/>
            <a:ext cx="6192909" cy="1100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>
              <a:lnSpc>
                <a:spcPct val="80000"/>
              </a:lnSpc>
              <a:spcBef>
                <a:spcPct val="20000"/>
              </a:spcBef>
              <a:buClr>
                <a:srgbClr val="0082A7"/>
              </a:buClr>
              <a:defRPr/>
            </a:pPr>
            <a:r>
              <a:rPr lang="ca-ES" sz="3600" b="1" dirty="0" smtClean="0">
                <a:solidFill>
                  <a:srgbClr val="1E4463"/>
                </a:solidFill>
                <a:cs typeface="Arial" charset="0"/>
              </a:rPr>
              <a:t>       IMPLANTACION DEL</a:t>
            </a:r>
          </a:p>
          <a:p>
            <a:pPr lvl="0" indent="-342900">
              <a:lnSpc>
                <a:spcPct val="80000"/>
              </a:lnSpc>
              <a:spcBef>
                <a:spcPct val="20000"/>
              </a:spcBef>
              <a:buClr>
                <a:srgbClr val="0082A7"/>
              </a:buClr>
              <a:defRPr/>
            </a:pPr>
            <a:r>
              <a:rPr lang="ca-ES" sz="3600" b="1" dirty="0" smtClean="0">
                <a:solidFill>
                  <a:srgbClr val="1E4463"/>
                </a:solidFill>
                <a:cs typeface="Arial" charset="0"/>
              </a:rPr>
              <a:t> SISTEMA DE CALIDAD CAT</a:t>
            </a:r>
            <a:endParaRPr lang="es-ES" sz="3600" b="1" dirty="0" smtClean="0">
              <a:solidFill>
                <a:srgbClr val="0082A7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2FDEF-4A70-4BF4-B46A-74180E85261B}" type="slidenum">
              <a:rPr lang="ca-ES" smtClean="0"/>
              <a:pPr>
                <a:defRPr/>
              </a:pPr>
              <a:t>26</a:t>
            </a:fld>
            <a:endParaRPr lang="ca-ES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500066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38"/>
              </a:spcBef>
              <a:spcAft>
                <a:spcPts val="1413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_tradnl" sz="2800" b="1" dirty="0" smtClean="0">
              <a:solidFill>
                <a:srgbClr val="1E4463"/>
              </a:solidFill>
              <a:latin typeface="Calibri" pitchFamily="32" charset="0"/>
            </a:endParaRPr>
          </a:p>
          <a:p>
            <a:pPr>
              <a:spcBef>
                <a:spcPts val="638"/>
              </a:spcBef>
              <a:spcAft>
                <a:spcPts val="1413"/>
              </a:spcAft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sz="2800" b="1" dirty="0" smtClean="0">
                <a:solidFill>
                  <a:srgbClr val="0082A7"/>
                </a:solidFill>
                <a:latin typeface="Calibri" pitchFamily="32" charset="0"/>
              </a:rPr>
              <a:t>     PROTOCOLOS CORPORATIVOS: ( Comité Corporativo CAT </a:t>
            </a:r>
            <a:r>
              <a:rPr lang="es-ES_tradnl" sz="2800" b="1" dirty="0" err="1" smtClean="0">
                <a:solidFill>
                  <a:srgbClr val="0082A7"/>
                </a:solidFill>
                <a:latin typeface="Calibri" pitchFamily="32" charset="0"/>
              </a:rPr>
              <a:t>Labco</a:t>
            </a:r>
            <a:r>
              <a:rPr lang="es-ES_tradnl" sz="2800" b="1" dirty="0" smtClean="0">
                <a:solidFill>
                  <a:srgbClr val="0082A7"/>
                </a:solidFill>
                <a:latin typeface="Calibri" pitchFamily="32" charset="0"/>
              </a:rPr>
              <a:t>)</a:t>
            </a:r>
          </a:p>
          <a:p>
            <a:pPr>
              <a:spcBef>
                <a:spcPts val="638"/>
              </a:spcBef>
              <a:spcAft>
                <a:spcPts val="1413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sz="2800" b="1" dirty="0" smtClean="0">
                <a:solidFill>
                  <a:srgbClr val="1E4463"/>
                </a:solidFill>
                <a:latin typeface="Calibri" pitchFamily="32" charset="0"/>
              </a:rPr>
              <a:t>Técnicas para la realización de pruebas </a:t>
            </a:r>
            <a:r>
              <a:rPr lang="es-ES_tradnl" sz="2800" b="1" dirty="0" err="1" smtClean="0">
                <a:solidFill>
                  <a:srgbClr val="1E4463"/>
                </a:solidFill>
                <a:latin typeface="Calibri" pitchFamily="32" charset="0"/>
              </a:rPr>
              <a:t>pretransfusionales</a:t>
            </a:r>
            <a:r>
              <a:rPr lang="es-ES_tradnl" sz="2800" b="1" dirty="0" smtClean="0">
                <a:solidFill>
                  <a:srgbClr val="1E4463"/>
                </a:solidFill>
                <a:latin typeface="Calibri" pitchFamily="32" charset="0"/>
              </a:rPr>
              <a:t> </a:t>
            </a:r>
          </a:p>
          <a:p>
            <a:pPr>
              <a:spcBef>
                <a:spcPts val="638"/>
              </a:spcBef>
              <a:spcAft>
                <a:spcPts val="1413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sz="2800" b="1" dirty="0" smtClean="0">
                <a:solidFill>
                  <a:srgbClr val="1E4463"/>
                </a:solidFill>
                <a:latin typeface="Calibri" pitchFamily="32" charset="0"/>
              </a:rPr>
              <a:t>Control de los procesos: equipamiento, reactivos y condiciones analíticas.</a:t>
            </a:r>
          </a:p>
          <a:p>
            <a:pPr>
              <a:spcBef>
                <a:spcPts val="638"/>
              </a:spcBef>
              <a:spcAft>
                <a:spcPts val="1413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sz="2800" b="1" dirty="0" smtClean="0">
                <a:solidFill>
                  <a:srgbClr val="1E4463"/>
                </a:solidFill>
                <a:latin typeface="Calibri" pitchFamily="32" charset="0"/>
              </a:rPr>
              <a:t>Toda la documentación corporativa, se mantiene actualizada en un servidor corporativo y en un programa de control de calidad (QDOC) de acceso para todos los servicios de transfusión.  </a:t>
            </a:r>
          </a:p>
          <a:p>
            <a:pPr algn="just">
              <a:lnSpc>
                <a:spcPct val="110000"/>
              </a:lnSpc>
              <a:buClr>
                <a:schemeClr val="tx2"/>
              </a:buClr>
              <a:buNone/>
              <a:defRPr/>
            </a:pPr>
            <a:endParaRPr lang="es-ES" sz="3400" b="1" dirty="0" smtClean="0">
              <a:solidFill>
                <a:srgbClr val="1E4463"/>
              </a:solidFill>
              <a:cs typeface="Arial" pitchFamily="34" charset="0"/>
            </a:endParaRPr>
          </a:p>
        </p:txBody>
      </p:sp>
      <p:pic>
        <p:nvPicPr>
          <p:cNvPr id="5" name="Imagen 1" descr="LABCO_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704" y="404664"/>
            <a:ext cx="152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2267522" y="548680"/>
            <a:ext cx="6192909" cy="1100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>
              <a:lnSpc>
                <a:spcPct val="80000"/>
              </a:lnSpc>
              <a:spcBef>
                <a:spcPct val="20000"/>
              </a:spcBef>
              <a:buClr>
                <a:srgbClr val="0082A7"/>
              </a:buClr>
              <a:defRPr/>
            </a:pPr>
            <a:r>
              <a:rPr lang="ca-ES" sz="3600" b="1" dirty="0" smtClean="0">
                <a:solidFill>
                  <a:srgbClr val="1E4463"/>
                </a:solidFill>
                <a:cs typeface="Arial" charset="0"/>
              </a:rPr>
              <a:t>       IMPLANTACION DEL</a:t>
            </a:r>
          </a:p>
          <a:p>
            <a:pPr lvl="0" indent="-342900">
              <a:lnSpc>
                <a:spcPct val="80000"/>
              </a:lnSpc>
              <a:spcBef>
                <a:spcPct val="20000"/>
              </a:spcBef>
              <a:buClr>
                <a:srgbClr val="0082A7"/>
              </a:buClr>
              <a:defRPr/>
            </a:pPr>
            <a:r>
              <a:rPr lang="ca-ES" sz="3600" b="1" dirty="0" smtClean="0">
                <a:solidFill>
                  <a:srgbClr val="1E4463"/>
                </a:solidFill>
                <a:cs typeface="Arial" charset="0"/>
              </a:rPr>
              <a:t> SISTEMA DE CALIDAD CAT</a:t>
            </a:r>
            <a:endParaRPr lang="es-ES" sz="3600" b="1" dirty="0" smtClean="0">
              <a:solidFill>
                <a:srgbClr val="0082A7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2FDEF-4A70-4BF4-B46A-74180E85261B}" type="slidenum">
              <a:rPr lang="ca-ES" smtClean="0"/>
              <a:pPr>
                <a:defRPr/>
              </a:pPr>
              <a:t>27</a:t>
            </a:fld>
            <a:endParaRPr lang="ca-ES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5000660"/>
          </a:xfrm>
        </p:spPr>
        <p:txBody>
          <a:bodyPr>
            <a:normAutofit lnSpcReduction="10000"/>
          </a:bodyPr>
          <a:lstStyle/>
          <a:p>
            <a:pPr>
              <a:spcBef>
                <a:spcPts val="638"/>
              </a:spcBef>
              <a:spcAft>
                <a:spcPts val="1413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_tradnl" sz="2800" b="1" dirty="0" smtClean="0">
              <a:solidFill>
                <a:srgbClr val="1E4463"/>
              </a:solidFill>
              <a:latin typeface="Calibri" pitchFamily="32" charset="0"/>
            </a:endParaRPr>
          </a:p>
          <a:p>
            <a:pPr>
              <a:spcBef>
                <a:spcPts val="638"/>
              </a:spcBef>
              <a:spcAft>
                <a:spcPts val="1413"/>
              </a:spcAft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sz="2800" b="1" dirty="0" smtClean="0">
                <a:solidFill>
                  <a:srgbClr val="1E4463"/>
                </a:solidFill>
                <a:latin typeface="Calibri" pitchFamily="32" charset="0"/>
              </a:rPr>
              <a:t>    </a:t>
            </a:r>
            <a:r>
              <a:rPr lang="es-ES_tradnl" sz="2800" b="1" dirty="0" smtClean="0">
                <a:solidFill>
                  <a:srgbClr val="0082A7"/>
                </a:solidFill>
                <a:latin typeface="Calibri" pitchFamily="32" charset="0"/>
              </a:rPr>
              <a:t>PROTOCOLOS ESPECIFICOS DE CADA SERVICIO TRANSFUSIONAL : (hematólogo responsable del ST)</a:t>
            </a:r>
          </a:p>
          <a:p>
            <a:pPr>
              <a:spcBef>
                <a:spcPts val="638"/>
              </a:spcBef>
              <a:spcAft>
                <a:spcPts val="1413"/>
              </a:spcAft>
              <a:buFont typeface="Wingdings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sz="2800" b="1" dirty="0" smtClean="0">
                <a:solidFill>
                  <a:srgbClr val="1E4463"/>
                </a:solidFill>
                <a:latin typeface="Calibri" pitchFamily="32" charset="0"/>
              </a:rPr>
              <a:t>Stock de seguridad</a:t>
            </a:r>
          </a:p>
          <a:p>
            <a:pPr>
              <a:spcBef>
                <a:spcPts val="638"/>
              </a:spcBef>
              <a:spcAft>
                <a:spcPts val="1413"/>
              </a:spcAft>
              <a:buFont typeface="Wingdings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sz="2800" b="1" dirty="0" smtClean="0">
                <a:solidFill>
                  <a:srgbClr val="1E4463"/>
                </a:solidFill>
                <a:latin typeface="Calibri" pitchFamily="32" charset="0"/>
              </a:rPr>
              <a:t>Procedimientos en caso de averías de equipos</a:t>
            </a:r>
          </a:p>
          <a:p>
            <a:pPr>
              <a:spcBef>
                <a:spcPts val="638"/>
              </a:spcBef>
              <a:spcAft>
                <a:spcPts val="1413"/>
              </a:spcAft>
              <a:buFont typeface="Wingdings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sz="2800" b="1" dirty="0" err="1" smtClean="0">
                <a:solidFill>
                  <a:srgbClr val="1E4463"/>
                </a:solidFill>
                <a:latin typeface="Calibri" pitchFamily="32" charset="0"/>
              </a:rPr>
              <a:t>Hemovigilancia</a:t>
            </a:r>
            <a:r>
              <a:rPr lang="es-ES_tradnl" sz="2800" b="1" dirty="0" smtClean="0">
                <a:solidFill>
                  <a:srgbClr val="1E4463"/>
                </a:solidFill>
                <a:latin typeface="Calibri" pitchFamily="32" charset="0"/>
              </a:rPr>
              <a:t>. Seguridad transfusional.</a:t>
            </a:r>
          </a:p>
          <a:p>
            <a:pPr>
              <a:spcBef>
                <a:spcPts val="638"/>
              </a:spcBef>
              <a:spcAft>
                <a:spcPts val="1413"/>
              </a:spcAft>
              <a:buFont typeface="Wingdings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sz="2800" b="1" dirty="0" smtClean="0">
                <a:solidFill>
                  <a:srgbClr val="1E4463"/>
                </a:solidFill>
                <a:latin typeface="Calibri" pitchFamily="32" charset="0"/>
              </a:rPr>
              <a:t>Solicitud de componentes. </a:t>
            </a:r>
          </a:p>
          <a:p>
            <a:pPr>
              <a:spcBef>
                <a:spcPts val="638"/>
              </a:spcBef>
              <a:spcAft>
                <a:spcPts val="1413"/>
              </a:spcAft>
              <a:buFont typeface="Wingdings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sz="2800" b="1" dirty="0" smtClean="0">
                <a:solidFill>
                  <a:srgbClr val="1E4463"/>
                </a:solidFill>
                <a:latin typeface="Calibri" pitchFamily="32" charset="0"/>
              </a:rPr>
              <a:t>Circuito transfusional. Entrega de componentes</a:t>
            </a:r>
            <a:r>
              <a:rPr lang="es-ES_tradnl" sz="3600" dirty="0" smtClean="0">
                <a:solidFill>
                  <a:srgbClr val="FFFFFF"/>
                </a:solidFill>
                <a:latin typeface="Calibri" pitchFamily="32" charset="0"/>
              </a:rPr>
              <a:t>.</a:t>
            </a:r>
          </a:p>
          <a:p>
            <a:pPr algn="just">
              <a:lnSpc>
                <a:spcPct val="110000"/>
              </a:lnSpc>
              <a:buClr>
                <a:schemeClr val="tx2"/>
              </a:buClr>
              <a:buNone/>
              <a:defRPr/>
            </a:pPr>
            <a:endParaRPr lang="es-ES" sz="3400" b="1" dirty="0" smtClean="0">
              <a:solidFill>
                <a:srgbClr val="1E4463"/>
              </a:solidFill>
              <a:cs typeface="Arial" pitchFamily="34" charset="0"/>
            </a:endParaRPr>
          </a:p>
        </p:txBody>
      </p:sp>
      <p:pic>
        <p:nvPicPr>
          <p:cNvPr id="5" name="Imagen 1" descr="LABCO_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704" y="404664"/>
            <a:ext cx="152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2267522" y="548680"/>
            <a:ext cx="6192909" cy="1100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>
              <a:lnSpc>
                <a:spcPct val="80000"/>
              </a:lnSpc>
              <a:spcBef>
                <a:spcPct val="20000"/>
              </a:spcBef>
              <a:buClr>
                <a:srgbClr val="0082A7"/>
              </a:buClr>
              <a:defRPr/>
            </a:pPr>
            <a:r>
              <a:rPr lang="ca-ES" sz="3600" b="1" dirty="0" smtClean="0">
                <a:solidFill>
                  <a:srgbClr val="1E4463"/>
                </a:solidFill>
                <a:cs typeface="Arial" charset="0"/>
              </a:rPr>
              <a:t>       IMPLANTACION DEL</a:t>
            </a:r>
          </a:p>
          <a:p>
            <a:pPr lvl="0" indent="-342900">
              <a:lnSpc>
                <a:spcPct val="80000"/>
              </a:lnSpc>
              <a:spcBef>
                <a:spcPct val="20000"/>
              </a:spcBef>
              <a:buClr>
                <a:srgbClr val="0082A7"/>
              </a:buClr>
              <a:defRPr/>
            </a:pPr>
            <a:r>
              <a:rPr lang="ca-ES" sz="3600" b="1" dirty="0" smtClean="0">
                <a:solidFill>
                  <a:srgbClr val="1E4463"/>
                </a:solidFill>
                <a:cs typeface="Arial" charset="0"/>
              </a:rPr>
              <a:t> SISTEMA DE CALIDAD CAT</a:t>
            </a:r>
            <a:endParaRPr lang="es-ES" sz="3600" b="1" dirty="0" smtClean="0">
              <a:solidFill>
                <a:srgbClr val="0082A7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2FDEF-4A70-4BF4-B46A-74180E85261B}" type="slidenum">
              <a:rPr lang="ca-ES" smtClean="0"/>
              <a:pPr>
                <a:defRPr/>
              </a:pPr>
              <a:t>28</a:t>
            </a:fld>
            <a:endParaRPr lang="ca-ES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5000660"/>
          </a:xfrm>
        </p:spPr>
        <p:txBody>
          <a:bodyPr>
            <a:normAutofit lnSpcReduction="10000"/>
          </a:bodyPr>
          <a:lstStyle/>
          <a:p>
            <a:pPr>
              <a:spcBef>
                <a:spcPts val="638"/>
              </a:spcBef>
              <a:spcAft>
                <a:spcPts val="1413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_tradnl" sz="2600" dirty="0" smtClean="0">
              <a:solidFill>
                <a:srgbClr val="1E4463"/>
              </a:solidFill>
              <a:latin typeface="Calibri" pitchFamily="32" charset="0"/>
            </a:endParaRPr>
          </a:p>
          <a:p>
            <a:pPr>
              <a:spcBef>
                <a:spcPts val="638"/>
              </a:spcBef>
              <a:spcAft>
                <a:spcPts val="1413"/>
              </a:spcAft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sz="2600" b="1" dirty="0" smtClean="0">
                <a:solidFill>
                  <a:srgbClr val="1E4463"/>
                </a:solidFill>
                <a:latin typeface="Calibri" pitchFamily="32" charset="0"/>
              </a:rPr>
              <a:t>      3. PASO . Elaboración de Registros e implantación progresiva de los mismos: </a:t>
            </a:r>
          </a:p>
          <a:p>
            <a:pPr>
              <a:spcBef>
                <a:spcPts val="638"/>
              </a:spcBef>
              <a:spcAft>
                <a:spcPts val="1413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sz="2600" b="1" dirty="0" smtClean="0">
                <a:solidFill>
                  <a:srgbClr val="1E4463"/>
                </a:solidFill>
                <a:latin typeface="Calibri" pitchFamily="32" charset="0"/>
              </a:rPr>
              <a:t>-Registros Propios :</a:t>
            </a:r>
          </a:p>
          <a:p>
            <a:pPr>
              <a:spcBef>
                <a:spcPts val="638"/>
              </a:spcBef>
              <a:spcAft>
                <a:spcPts val="1413"/>
              </a:spcAft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sz="2600" b="1" dirty="0" smtClean="0">
                <a:solidFill>
                  <a:srgbClr val="1E4463"/>
                </a:solidFill>
                <a:latin typeface="Calibri" pitchFamily="32" charset="0"/>
              </a:rPr>
              <a:t>     Los que afectan a condiciones propias de cada servicio </a:t>
            </a:r>
            <a:r>
              <a:rPr lang="es-ES_tradnl" sz="2600" b="1" dirty="0" err="1" smtClean="0">
                <a:solidFill>
                  <a:srgbClr val="1E4463"/>
                </a:solidFill>
                <a:latin typeface="Calibri" pitchFamily="32" charset="0"/>
              </a:rPr>
              <a:t>transfusional</a:t>
            </a:r>
            <a:r>
              <a:rPr lang="es-ES_tradnl" sz="2600" b="1" dirty="0" smtClean="0">
                <a:solidFill>
                  <a:srgbClr val="1E4463"/>
                </a:solidFill>
                <a:latin typeface="Calibri" pitchFamily="32" charset="0"/>
              </a:rPr>
              <a:t>. (</a:t>
            </a:r>
            <a:r>
              <a:rPr lang="es-ES_tradnl" sz="2600" b="1" dirty="0" err="1" smtClean="0">
                <a:solidFill>
                  <a:srgbClr val="1E4463"/>
                </a:solidFill>
                <a:latin typeface="Calibri" pitchFamily="32" charset="0"/>
              </a:rPr>
              <a:t>Ej</a:t>
            </a:r>
            <a:r>
              <a:rPr lang="es-ES_tradnl" sz="2600" b="1" dirty="0" smtClean="0">
                <a:solidFill>
                  <a:srgbClr val="1E4463"/>
                </a:solidFill>
                <a:latin typeface="Calibri" pitchFamily="32" charset="0"/>
              </a:rPr>
              <a:t>: irradiación de componentes)</a:t>
            </a:r>
          </a:p>
          <a:p>
            <a:pPr>
              <a:spcBef>
                <a:spcPts val="638"/>
              </a:spcBef>
              <a:spcAft>
                <a:spcPts val="1413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sz="2600" b="1" dirty="0" smtClean="0">
                <a:solidFill>
                  <a:srgbClr val="1E4463"/>
                </a:solidFill>
                <a:latin typeface="Calibri" pitchFamily="32" charset="0"/>
              </a:rPr>
              <a:t>-Implantación de los Registros Corporativos :</a:t>
            </a:r>
          </a:p>
          <a:p>
            <a:pPr>
              <a:spcBef>
                <a:spcPts val="638"/>
              </a:spcBef>
              <a:spcAft>
                <a:spcPts val="1413"/>
              </a:spcAft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sz="2600" b="1" dirty="0" smtClean="0">
                <a:solidFill>
                  <a:srgbClr val="1E4463"/>
                </a:solidFill>
                <a:latin typeface="Calibri" pitchFamily="32" charset="0"/>
              </a:rPr>
              <a:t>     Temperaturas, mantenimientos preventivos, control de calidad de reactivos. </a:t>
            </a:r>
          </a:p>
          <a:p>
            <a:pPr algn="just">
              <a:lnSpc>
                <a:spcPct val="110000"/>
              </a:lnSpc>
              <a:buClr>
                <a:schemeClr val="tx2"/>
              </a:buClr>
              <a:buNone/>
              <a:defRPr/>
            </a:pPr>
            <a:endParaRPr lang="es-ES" sz="3400" b="1" dirty="0" smtClean="0">
              <a:solidFill>
                <a:srgbClr val="1E4463"/>
              </a:solidFill>
              <a:cs typeface="Arial" pitchFamily="34" charset="0"/>
            </a:endParaRPr>
          </a:p>
        </p:txBody>
      </p:sp>
      <p:pic>
        <p:nvPicPr>
          <p:cNvPr id="5" name="Imagen 1" descr="LABCO_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704" y="404664"/>
            <a:ext cx="152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2267522" y="548680"/>
            <a:ext cx="6192909" cy="1100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>
              <a:lnSpc>
                <a:spcPct val="80000"/>
              </a:lnSpc>
              <a:spcBef>
                <a:spcPct val="20000"/>
              </a:spcBef>
              <a:buClr>
                <a:srgbClr val="0082A7"/>
              </a:buClr>
              <a:defRPr/>
            </a:pPr>
            <a:r>
              <a:rPr lang="ca-ES" sz="3600" b="1" dirty="0" smtClean="0">
                <a:solidFill>
                  <a:srgbClr val="1E4463"/>
                </a:solidFill>
                <a:cs typeface="Arial" charset="0"/>
              </a:rPr>
              <a:t>       IMPLANTACION DEL</a:t>
            </a:r>
          </a:p>
          <a:p>
            <a:pPr lvl="0" indent="-342900">
              <a:lnSpc>
                <a:spcPct val="80000"/>
              </a:lnSpc>
              <a:spcBef>
                <a:spcPct val="20000"/>
              </a:spcBef>
              <a:buClr>
                <a:srgbClr val="0082A7"/>
              </a:buClr>
              <a:defRPr/>
            </a:pPr>
            <a:r>
              <a:rPr lang="ca-ES" sz="3600" b="1" dirty="0" smtClean="0">
                <a:solidFill>
                  <a:srgbClr val="1E4463"/>
                </a:solidFill>
                <a:cs typeface="Arial" charset="0"/>
              </a:rPr>
              <a:t> SISTEMA DE CALIDAD CAT</a:t>
            </a:r>
            <a:endParaRPr lang="es-ES" sz="3600" b="1" dirty="0" smtClean="0">
              <a:solidFill>
                <a:srgbClr val="0082A7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2FDEF-4A70-4BF4-B46A-74180E85261B}" type="slidenum">
              <a:rPr lang="ca-ES" smtClean="0"/>
              <a:pPr>
                <a:defRPr/>
              </a:pPr>
              <a:t>29</a:t>
            </a:fld>
            <a:endParaRPr lang="ca-ES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5000660"/>
          </a:xfrm>
        </p:spPr>
        <p:txBody>
          <a:bodyPr>
            <a:normAutofit/>
          </a:bodyPr>
          <a:lstStyle/>
          <a:p>
            <a:pPr>
              <a:spcBef>
                <a:spcPts val="638"/>
              </a:spcBef>
              <a:spcAft>
                <a:spcPts val="1413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_tradnl" sz="2600" dirty="0" smtClean="0">
              <a:solidFill>
                <a:srgbClr val="1E4463"/>
              </a:solidFill>
              <a:latin typeface="Calibri" pitchFamily="32" charset="0"/>
            </a:endParaRPr>
          </a:p>
          <a:p>
            <a:pPr>
              <a:spcBef>
                <a:spcPts val="638"/>
              </a:spcBef>
              <a:spcAft>
                <a:spcPts val="1413"/>
              </a:spcAft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sz="2600" dirty="0" smtClean="0">
                <a:solidFill>
                  <a:srgbClr val="1E4463"/>
                </a:solidFill>
                <a:latin typeface="Calibri" pitchFamily="32" charset="0"/>
              </a:rPr>
              <a:t>  </a:t>
            </a:r>
            <a:r>
              <a:rPr lang="es-ES_tradnl" sz="2600" b="1" dirty="0" smtClean="0">
                <a:solidFill>
                  <a:srgbClr val="1E4463"/>
                </a:solidFill>
                <a:latin typeface="Calibri" pitchFamily="32" charset="0"/>
              </a:rPr>
              <a:t>4. PASO. Implantación progresiva de protocolos de trabajo.</a:t>
            </a:r>
          </a:p>
          <a:p>
            <a:pPr>
              <a:spcBef>
                <a:spcPts val="638"/>
              </a:spcBef>
              <a:spcAft>
                <a:spcPts val="1413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sz="2600" b="1" dirty="0" smtClean="0">
                <a:solidFill>
                  <a:srgbClr val="1E4463"/>
                </a:solidFill>
                <a:latin typeface="Calibri" pitchFamily="32" charset="0"/>
              </a:rPr>
              <a:t>Sustitución de los existentes (obsoletos). </a:t>
            </a:r>
          </a:p>
          <a:p>
            <a:pPr>
              <a:spcBef>
                <a:spcPts val="638"/>
              </a:spcBef>
              <a:spcAft>
                <a:spcPts val="1413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sz="2600" b="1" dirty="0" smtClean="0">
                <a:solidFill>
                  <a:srgbClr val="1E4463"/>
                </a:solidFill>
                <a:latin typeface="Calibri" pitchFamily="32" charset="0"/>
              </a:rPr>
              <a:t>Implantación de los nuevos registros y sustitución de los existentes. </a:t>
            </a:r>
          </a:p>
          <a:p>
            <a:pPr>
              <a:spcBef>
                <a:spcPts val="638"/>
              </a:spcBef>
              <a:spcAft>
                <a:spcPts val="1413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sz="2600" b="1" dirty="0" smtClean="0">
                <a:solidFill>
                  <a:srgbClr val="1E4463"/>
                </a:solidFill>
                <a:latin typeface="Calibri" pitchFamily="32" charset="0"/>
              </a:rPr>
              <a:t>Comunicación a todo el personal estableciendo plazos. </a:t>
            </a:r>
          </a:p>
          <a:p>
            <a:pPr algn="just">
              <a:lnSpc>
                <a:spcPct val="110000"/>
              </a:lnSpc>
              <a:buClr>
                <a:schemeClr val="tx2"/>
              </a:buClr>
              <a:buNone/>
              <a:defRPr/>
            </a:pPr>
            <a:endParaRPr lang="es-ES" sz="3400" b="1" dirty="0" smtClean="0">
              <a:solidFill>
                <a:srgbClr val="1E4463"/>
              </a:solidFill>
              <a:cs typeface="Arial" pitchFamily="34" charset="0"/>
            </a:endParaRPr>
          </a:p>
        </p:txBody>
      </p:sp>
      <p:pic>
        <p:nvPicPr>
          <p:cNvPr id="5" name="Imagen 1" descr="LABCO_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704" y="404664"/>
            <a:ext cx="152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2267522" y="548680"/>
            <a:ext cx="6192909" cy="1100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>
              <a:lnSpc>
                <a:spcPct val="80000"/>
              </a:lnSpc>
              <a:spcBef>
                <a:spcPct val="20000"/>
              </a:spcBef>
              <a:buClr>
                <a:srgbClr val="0082A7"/>
              </a:buClr>
              <a:defRPr/>
            </a:pPr>
            <a:r>
              <a:rPr lang="ca-ES" sz="3600" b="1" dirty="0" smtClean="0">
                <a:solidFill>
                  <a:srgbClr val="1E4463"/>
                </a:solidFill>
                <a:cs typeface="Arial" charset="0"/>
              </a:rPr>
              <a:t>       IMPLANTACION DEL</a:t>
            </a:r>
          </a:p>
          <a:p>
            <a:pPr lvl="0" indent="-342900">
              <a:lnSpc>
                <a:spcPct val="80000"/>
              </a:lnSpc>
              <a:spcBef>
                <a:spcPct val="20000"/>
              </a:spcBef>
              <a:buClr>
                <a:srgbClr val="0082A7"/>
              </a:buClr>
              <a:defRPr/>
            </a:pPr>
            <a:r>
              <a:rPr lang="ca-ES" sz="3600" b="1" dirty="0" smtClean="0">
                <a:solidFill>
                  <a:srgbClr val="1E4463"/>
                </a:solidFill>
                <a:cs typeface="Arial" charset="0"/>
              </a:rPr>
              <a:t> SISTEMA DE CALIDAD CAT</a:t>
            </a:r>
            <a:endParaRPr lang="es-ES" sz="3600" b="1" dirty="0" smtClean="0">
              <a:solidFill>
                <a:srgbClr val="0082A7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2FDEF-4A70-4BF4-B46A-74180E85261B}" type="slidenum">
              <a:rPr lang="ca-ES" smtClean="0"/>
              <a:pPr>
                <a:defRPr/>
              </a:pPr>
              <a:t>3</a:t>
            </a:fld>
            <a:endParaRPr lang="ca-ES" dirty="0"/>
          </a:p>
        </p:txBody>
      </p:sp>
      <p:pic>
        <p:nvPicPr>
          <p:cNvPr id="4" name="Imagen 1" descr="LABCO_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152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142844" y="357166"/>
            <a:ext cx="8858312" cy="1285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000" b="1" dirty="0" smtClean="0">
                <a:solidFill>
                  <a:srgbClr val="1E4463"/>
                </a:solidFill>
                <a:latin typeface="Arial" pitchFamily="34" charset="0"/>
                <a:ea typeface="+mj-ea"/>
                <a:cs typeface="Arial" pitchFamily="34" charset="0"/>
              </a:rPr>
              <a:t>Sistemas de Calidad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000" b="1" dirty="0" smtClean="0">
                <a:solidFill>
                  <a:srgbClr val="1E4463"/>
                </a:solidFill>
                <a:latin typeface="Arial" pitchFamily="34" charset="0"/>
                <a:ea typeface="+mj-ea"/>
                <a:cs typeface="Arial" pitchFamily="34" charset="0"/>
              </a:rPr>
              <a:t>en Laboratorio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00034" y="2500306"/>
            <a:ext cx="82089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ES" sz="2000" b="1" dirty="0" smtClean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s-ES" sz="2200" b="1" dirty="0" smtClean="0">
                <a:solidFill>
                  <a:srgbClr val="0082A7"/>
                </a:solidFill>
                <a:latin typeface="Arial" pitchFamily="34" charset="0"/>
                <a:cs typeface="Arial" pitchFamily="34" charset="0"/>
              </a:rPr>
              <a:t>UNE </a:t>
            </a:r>
            <a:r>
              <a:rPr lang="es-ES" sz="2200" b="1" dirty="0">
                <a:solidFill>
                  <a:srgbClr val="0082A7"/>
                </a:solidFill>
                <a:latin typeface="Arial" pitchFamily="34" charset="0"/>
                <a:cs typeface="Arial" pitchFamily="34" charset="0"/>
              </a:rPr>
              <a:t>EN ISO 14001</a:t>
            </a:r>
            <a:r>
              <a:rPr lang="es-ES" sz="2000" b="1" dirty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s-ES" sz="2000" b="1" dirty="0" smtClean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Sistema de Gestión </a:t>
            </a:r>
            <a:r>
              <a:rPr lang="es-ES" sz="2000" b="1" dirty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Medio </a:t>
            </a:r>
            <a:r>
              <a:rPr lang="es-ES" sz="2000" b="1" dirty="0" smtClean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Ambiental</a:t>
            </a:r>
            <a:endParaRPr lang="es-ES" sz="2000" b="1" dirty="0">
              <a:solidFill>
                <a:srgbClr val="1E44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00034" y="3857628"/>
            <a:ext cx="82089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ES" sz="2000" b="1" dirty="0" smtClean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s-ES" sz="2200" b="1" dirty="0" smtClean="0">
                <a:solidFill>
                  <a:srgbClr val="0082A7"/>
                </a:solidFill>
                <a:latin typeface="Arial" pitchFamily="34" charset="0"/>
                <a:cs typeface="Arial" pitchFamily="34" charset="0"/>
              </a:rPr>
              <a:t>BPL</a:t>
            </a:r>
            <a:r>
              <a:rPr lang="es-ES" sz="2000" b="1" dirty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: Buenas Prácticas Laboratorio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500034" y="4357694"/>
            <a:ext cx="82089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ES" sz="2000" b="1" dirty="0" smtClean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s-ES" sz="2200" b="1" dirty="0">
                <a:solidFill>
                  <a:srgbClr val="0082A7"/>
                </a:solidFill>
                <a:latin typeface="Arial" pitchFamily="34" charset="0"/>
                <a:cs typeface="Arial" pitchFamily="34" charset="0"/>
              </a:rPr>
              <a:t>GMP</a:t>
            </a:r>
            <a:r>
              <a:rPr lang="es-ES" sz="2000" b="1" dirty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GB" sz="2000" b="1" dirty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Good Manufacturing Practice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500034" y="3071810"/>
            <a:ext cx="7715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ES" sz="2000" b="1" dirty="0" smtClean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s-ES" sz="2200" b="1" dirty="0" smtClean="0">
                <a:solidFill>
                  <a:srgbClr val="0082A7"/>
                </a:solidFill>
                <a:latin typeface="Arial" pitchFamily="34" charset="0"/>
                <a:cs typeface="Arial" pitchFamily="34" charset="0"/>
              </a:rPr>
              <a:t>UNE </a:t>
            </a:r>
            <a:r>
              <a:rPr lang="es-ES" sz="2200" b="1" dirty="0">
                <a:solidFill>
                  <a:srgbClr val="0082A7"/>
                </a:solidFill>
                <a:latin typeface="Arial" pitchFamily="34" charset="0"/>
                <a:cs typeface="Arial" pitchFamily="34" charset="0"/>
              </a:rPr>
              <a:t>EN ISO </a:t>
            </a:r>
            <a:r>
              <a:rPr lang="es-ES" sz="2200" b="1" dirty="0" smtClean="0">
                <a:solidFill>
                  <a:srgbClr val="0082A7"/>
                </a:solidFill>
                <a:latin typeface="Arial" pitchFamily="34" charset="0"/>
                <a:cs typeface="Arial" pitchFamily="34" charset="0"/>
              </a:rPr>
              <a:t>15189</a:t>
            </a:r>
            <a:r>
              <a:rPr lang="es-ES" sz="2000" b="1" dirty="0" smtClean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: Laboratorios clínicos. Requisitos particulares para la calidad y la competencia.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500034" y="1928802"/>
            <a:ext cx="73581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ES" sz="2000" b="1" dirty="0" smtClean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s-ES" sz="2200" b="1" dirty="0" smtClean="0">
                <a:solidFill>
                  <a:srgbClr val="0082A7"/>
                </a:solidFill>
                <a:latin typeface="Arial" pitchFamily="34" charset="0"/>
                <a:cs typeface="Arial" pitchFamily="34" charset="0"/>
              </a:rPr>
              <a:t>UNE </a:t>
            </a:r>
            <a:r>
              <a:rPr lang="es-ES" sz="2200" b="1" dirty="0">
                <a:solidFill>
                  <a:srgbClr val="0082A7"/>
                </a:solidFill>
                <a:latin typeface="Arial" pitchFamily="34" charset="0"/>
                <a:cs typeface="Arial" pitchFamily="34" charset="0"/>
              </a:rPr>
              <a:t>EN ISO 9001</a:t>
            </a:r>
            <a:r>
              <a:rPr lang="es-ES" sz="2000" b="1" dirty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: Sistema de Gestión de la </a:t>
            </a:r>
            <a:r>
              <a:rPr lang="es-ES" sz="2000" b="1" dirty="0" smtClean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Calidad</a:t>
            </a:r>
            <a:endParaRPr lang="es-ES" sz="2000" b="1" dirty="0">
              <a:solidFill>
                <a:srgbClr val="1E44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28596" y="4857760"/>
            <a:ext cx="82089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2788" lvl="1" indent="-169863"/>
            <a:r>
              <a:rPr lang="es-ES" sz="2000" b="1" dirty="0" smtClean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s-ES" sz="2200" b="1" dirty="0" smtClean="0">
                <a:solidFill>
                  <a:srgbClr val="0082A7"/>
                </a:solidFill>
                <a:latin typeface="Arial" pitchFamily="34" charset="0"/>
                <a:cs typeface="Arial" pitchFamily="34" charset="0"/>
              </a:rPr>
              <a:t>Estándares de Transfusión Sanguínea CAT </a:t>
            </a:r>
            <a:r>
              <a:rPr lang="es-ES" sz="2000" b="1" dirty="0" smtClean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(Comité Acreditación Transfusional)</a:t>
            </a:r>
            <a:endParaRPr lang="es-ES" sz="2000" b="1" dirty="0">
              <a:solidFill>
                <a:srgbClr val="1E4463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2FDEF-4A70-4BF4-B46A-74180E85261B}" type="slidenum">
              <a:rPr lang="ca-ES" smtClean="0"/>
              <a:pPr>
                <a:defRPr/>
              </a:pPr>
              <a:t>30</a:t>
            </a:fld>
            <a:endParaRPr lang="ca-ES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5000660"/>
          </a:xfrm>
        </p:spPr>
        <p:txBody>
          <a:bodyPr>
            <a:normAutofit/>
          </a:bodyPr>
          <a:lstStyle/>
          <a:p>
            <a:pPr>
              <a:spcBef>
                <a:spcPts val="638"/>
              </a:spcBef>
              <a:spcAft>
                <a:spcPts val="1413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_tradnl" sz="2600" b="1" dirty="0" smtClean="0">
              <a:solidFill>
                <a:srgbClr val="1E4463"/>
              </a:solidFill>
              <a:latin typeface="Calibri" pitchFamily="32" charset="0"/>
            </a:endParaRPr>
          </a:p>
          <a:p>
            <a:pPr>
              <a:spcBef>
                <a:spcPts val="638"/>
              </a:spcBef>
              <a:spcAft>
                <a:spcPts val="1413"/>
              </a:spcAft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sz="2600" b="1" dirty="0" smtClean="0">
                <a:solidFill>
                  <a:srgbClr val="1E4463"/>
                </a:solidFill>
                <a:latin typeface="Calibri" pitchFamily="32" charset="0"/>
              </a:rPr>
              <a:t>     5. PASO. Seguimiento por parte del </a:t>
            </a:r>
            <a:r>
              <a:rPr lang="es-ES_tradnl" sz="2600" b="1" dirty="0" smtClean="0">
                <a:solidFill>
                  <a:srgbClr val="1E4463"/>
                </a:solidFill>
                <a:latin typeface="Calibri" pitchFamily="32" charset="0"/>
              </a:rPr>
              <a:t>hematólogo y supervisora de ST responsables: </a:t>
            </a:r>
            <a:endParaRPr lang="es-ES_tradnl" sz="2600" b="1" dirty="0" smtClean="0">
              <a:solidFill>
                <a:srgbClr val="1E4463"/>
              </a:solidFill>
              <a:latin typeface="Calibri" pitchFamily="32" charset="0"/>
            </a:endParaRPr>
          </a:p>
          <a:p>
            <a:pPr>
              <a:spcBef>
                <a:spcPts val="638"/>
              </a:spcBef>
              <a:spcAft>
                <a:spcPts val="1413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sz="2600" b="1" dirty="0" smtClean="0">
                <a:solidFill>
                  <a:srgbClr val="1E4463"/>
                </a:solidFill>
                <a:latin typeface="Calibri" pitchFamily="32" charset="0"/>
              </a:rPr>
              <a:t>De la cumplimentación de los registros y del seguimiento de los protocolos </a:t>
            </a:r>
          </a:p>
          <a:p>
            <a:pPr>
              <a:spcBef>
                <a:spcPts val="638"/>
              </a:spcBef>
              <a:spcAft>
                <a:spcPts val="1413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sz="2600" b="1" dirty="0" smtClean="0">
                <a:solidFill>
                  <a:srgbClr val="1E4463"/>
                </a:solidFill>
                <a:latin typeface="Calibri" pitchFamily="32" charset="0"/>
              </a:rPr>
              <a:t>De las desviaciones de los protocolos: </a:t>
            </a:r>
          </a:p>
          <a:p>
            <a:pPr>
              <a:spcBef>
                <a:spcPts val="638"/>
              </a:spcBef>
              <a:spcAft>
                <a:spcPts val="1413"/>
              </a:spcAft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sz="2600" b="1" dirty="0" smtClean="0">
                <a:solidFill>
                  <a:srgbClr val="1E4463"/>
                </a:solidFill>
                <a:latin typeface="Calibri" pitchFamily="32" charset="0"/>
              </a:rPr>
              <a:t>            NO CONFORMIDADES</a:t>
            </a:r>
          </a:p>
          <a:p>
            <a:pPr>
              <a:spcBef>
                <a:spcPts val="638"/>
              </a:spcBef>
              <a:spcAft>
                <a:spcPts val="1413"/>
              </a:spcAft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sz="2600" b="1" dirty="0" smtClean="0">
                <a:solidFill>
                  <a:srgbClr val="1E4463"/>
                </a:solidFill>
                <a:latin typeface="Calibri" pitchFamily="32" charset="0"/>
              </a:rPr>
              <a:t>           ACCIONES CORRECTIVAS</a:t>
            </a:r>
          </a:p>
          <a:p>
            <a:pPr algn="just">
              <a:lnSpc>
                <a:spcPct val="110000"/>
              </a:lnSpc>
              <a:buClr>
                <a:schemeClr val="tx2"/>
              </a:buClr>
              <a:buNone/>
              <a:defRPr/>
            </a:pPr>
            <a:endParaRPr lang="es-ES" sz="3400" b="1" dirty="0" smtClean="0">
              <a:solidFill>
                <a:srgbClr val="1E4463"/>
              </a:solidFill>
              <a:cs typeface="Arial" pitchFamily="34" charset="0"/>
            </a:endParaRPr>
          </a:p>
        </p:txBody>
      </p:sp>
      <p:pic>
        <p:nvPicPr>
          <p:cNvPr id="5" name="Imagen 1" descr="LABCO_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704" y="404664"/>
            <a:ext cx="152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2267522" y="548680"/>
            <a:ext cx="6192909" cy="1100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>
              <a:lnSpc>
                <a:spcPct val="80000"/>
              </a:lnSpc>
              <a:spcBef>
                <a:spcPct val="20000"/>
              </a:spcBef>
              <a:buClr>
                <a:srgbClr val="0082A7"/>
              </a:buClr>
              <a:defRPr/>
            </a:pPr>
            <a:r>
              <a:rPr lang="ca-ES" sz="3600" b="1" dirty="0" smtClean="0">
                <a:solidFill>
                  <a:srgbClr val="1E4463"/>
                </a:solidFill>
                <a:cs typeface="Arial" charset="0"/>
              </a:rPr>
              <a:t>       IMPLANTACION DEL</a:t>
            </a:r>
          </a:p>
          <a:p>
            <a:pPr lvl="0" indent="-342900">
              <a:lnSpc>
                <a:spcPct val="80000"/>
              </a:lnSpc>
              <a:spcBef>
                <a:spcPct val="20000"/>
              </a:spcBef>
              <a:buClr>
                <a:srgbClr val="0082A7"/>
              </a:buClr>
              <a:defRPr/>
            </a:pPr>
            <a:r>
              <a:rPr lang="ca-ES" sz="3600" b="1" dirty="0" smtClean="0">
                <a:solidFill>
                  <a:srgbClr val="1E4463"/>
                </a:solidFill>
                <a:cs typeface="Arial" charset="0"/>
              </a:rPr>
              <a:t> SISTEMA DE CALIDAD CAT</a:t>
            </a:r>
            <a:endParaRPr lang="es-ES" sz="3600" b="1" dirty="0" smtClean="0">
              <a:solidFill>
                <a:srgbClr val="0082A7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2FDEF-4A70-4BF4-B46A-74180E85261B}" type="slidenum">
              <a:rPr lang="ca-ES" smtClean="0"/>
              <a:pPr>
                <a:defRPr/>
              </a:pPr>
              <a:t>31</a:t>
            </a:fld>
            <a:endParaRPr lang="ca-ES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5000660"/>
          </a:xfrm>
        </p:spPr>
        <p:txBody>
          <a:bodyPr>
            <a:normAutofit/>
          </a:bodyPr>
          <a:lstStyle/>
          <a:p>
            <a:pPr>
              <a:spcBef>
                <a:spcPts val="638"/>
              </a:spcBef>
              <a:spcAft>
                <a:spcPts val="1413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_tradnl" sz="2400" b="1" dirty="0" smtClean="0">
              <a:solidFill>
                <a:srgbClr val="1E4463"/>
              </a:solidFill>
              <a:latin typeface="Calibri" pitchFamily="32" charset="0"/>
            </a:endParaRPr>
          </a:p>
          <a:p>
            <a:pPr>
              <a:spcBef>
                <a:spcPts val="638"/>
              </a:spcBef>
              <a:spcAft>
                <a:spcPts val="1413"/>
              </a:spcAft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sz="2400" b="1" dirty="0" smtClean="0">
                <a:solidFill>
                  <a:srgbClr val="1E4463"/>
                </a:solidFill>
                <a:latin typeface="Calibri" pitchFamily="32" charset="0"/>
              </a:rPr>
              <a:t>      6. PASO.  Auditorias internas:</a:t>
            </a:r>
          </a:p>
          <a:p>
            <a:pPr>
              <a:spcBef>
                <a:spcPts val="638"/>
              </a:spcBef>
              <a:spcAft>
                <a:spcPts val="1413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sz="2400" b="1" dirty="0" smtClean="0">
                <a:solidFill>
                  <a:srgbClr val="1E4463"/>
                </a:solidFill>
                <a:latin typeface="Calibri" pitchFamily="32" charset="0"/>
              </a:rPr>
              <a:t>Las auditorias internas nos sirvieron para corregir los protocolos propios, e implantar adecuadamente algunos corporativos</a:t>
            </a:r>
          </a:p>
          <a:p>
            <a:pPr>
              <a:spcBef>
                <a:spcPts val="638"/>
              </a:spcBef>
              <a:spcAft>
                <a:spcPts val="1413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sz="2400" b="1" dirty="0" smtClean="0">
                <a:solidFill>
                  <a:srgbClr val="1E4463"/>
                </a:solidFill>
                <a:latin typeface="Calibri" pitchFamily="32" charset="0"/>
              </a:rPr>
              <a:t>Corregimos desviaciones de los </a:t>
            </a:r>
            <a:r>
              <a:rPr lang="es-ES_tradnl" sz="2400" b="1" dirty="0" err="1" smtClean="0">
                <a:solidFill>
                  <a:srgbClr val="1E4463"/>
                </a:solidFill>
                <a:latin typeface="Calibri" pitchFamily="32" charset="0"/>
              </a:rPr>
              <a:t>estandares</a:t>
            </a:r>
            <a:r>
              <a:rPr lang="es-ES_tradnl" sz="2400" b="1" dirty="0" smtClean="0">
                <a:solidFill>
                  <a:srgbClr val="1E4463"/>
                </a:solidFill>
                <a:latin typeface="Calibri" pitchFamily="32" charset="0"/>
              </a:rPr>
              <a:t> con las AC derivadas de las NC de la auditoria</a:t>
            </a:r>
          </a:p>
          <a:p>
            <a:pPr>
              <a:spcBef>
                <a:spcPts val="638"/>
              </a:spcBef>
              <a:spcAft>
                <a:spcPts val="1413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sz="2400" b="1" dirty="0" smtClean="0">
                <a:solidFill>
                  <a:srgbClr val="1E4463"/>
                </a:solidFill>
                <a:latin typeface="Calibri" pitchFamily="32" charset="0"/>
              </a:rPr>
              <a:t>“Control de calidad interno “</a:t>
            </a:r>
            <a:endParaRPr lang="es-ES" sz="2400" b="1" dirty="0" smtClean="0">
              <a:solidFill>
                <a:srgbClr val="1E4463"/>
              </a:solidFill>
              <a:cs typeface="Arial" pitchFamily="34" charset="0"/>
            </a:endParaRPr>
          </a:p>
        </p:txBody>
      </p:sp>
      <p:pic>
        <p:nvPicPr>
          <p:cNvPr id="5" name="Imagen 1" descr="LABCO_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704" y="404664"/>
            <a:ext cx="152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2267522" y="548680"/>
            <a:ext cx="6192909" cy="1100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>
              <a:lnSpc>
                <a:spcPct val="80000"/>
              </a:lnSpc>
              <a:spcBef>
                <a:spcPct val="20000"/>
              </a:spcBef>
              <a:buClr>
                <a:srgbClr val="0082A7"/>
              </a:buClr>
              <a:defRPr/>
            </a:pPr>
            <a:r>
              <a:rPr lang="ca-ES" sz="3600" b="1" dirty="0" smtClean="0">
                <a:solidFill>
                  <a:srgbClr val="1E4463"/>
                </a:solidFill>
                <a:cs typeface="Arial" charset="0"/>
              </a:rPr>
              <a:t>       IMPLANTACION DEL</a:t>
            </a:r>
          </a:p>
          <a:p>
            <a:pPr lvl="0" indent="-342900">
              <a:lnSpc>
                <a:spcPct val="80000"/>
              </a:lnSpc>
              <a:spcBef>
                <a:spcPct val="20000"/>
              </a:spcBef>
              <a:buClr>
                <a:srgbClr val="0082A7"/>
              </a:buClr>
              <a:defRPr/>
            </a:pPr>
            <a:r>
              <a:rPr lang="ca-ES" sz="3600" b="1" dirty="0" smtClean="0">
                <a:solidFill>
                  <a:srgbClr val="1E4463"/>
                </a:solidFill>
                <a:cs typeface="Arial" charset="0"/>
              </a:rPr>
              <a:t> SISTEMA DE CALIDAD CAT</a:t>
            </a:r>
            <a:endParaRPr lang="es-ES" sz="3600" b="1" dirty="0" smtClean="0">
              <a:solidFill>
                <a:srgbClr val="0082A7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2FDEF-4A70-4BF4-B46A-74180E85261B}" type="slidenum">
              <a:rPr lang="ca-ES" smtClean="0"/>
              <a:pPr>
                <a:defRPr/>
              </a:pPr>
              <a:t>32</a:t>
            </a:fld>
            <a:endParaRPr lang="ca-ES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5000660"/>
          </a:xfrm>
        </p:spPr>
        <p:txBody>
          <a:bodyPr>
            <a:normAutofit/>
          </a:bodyPr>
          <a:lstStyle/>
          <a:p>
            <a:pPr>
              <a:spcBef>
                <a:spcPts val="638"/>
              </a:spcBef>
              <a:spcAft>
                <a:spcPts val="1413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_tradnl" sz="2400" b="1" dirty="0" smtClean="0">
              <a:solidFill>
                <a:srgbClr val="1E4463"/>
              </a:solidFill>
              <a:latin typeface="Calibri" pitchFamily="32" charset="0"/>
            </a:endParaRPr>
          </a:p>
          <a:p>
            <a:pPr>
              <a:spcBef>
                <a:spcPts val="638"/>
              </a:spcBef>
              <a:spcAft>
                <a:spcPts val="1413"/>
              </a:spcAft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sz="2400" b="1" dirty="0" smtClean="0">
                <a:solidFill>
                  <a:srgbClr val="1E4463"/>
                </a:solidFill>
                <a:latin typeface="Calibri" pitchFamily="32" charset="0"/>
              </a:rPr>
              <a:t>     7. PASO . Auditoria CAT en cada uno de los servicios de transfusión. </a:t>
            </a:r>
          </a:p>
          <a:p>
            <a:pPr>
              <a:spcBef>
                <a:spcPts val="638"/>
              </a:spcBef>
              <a:spcAft>
                <a:spcPts val="1413"/>
              </a:spcAft>
              <a:buFont typeface="Calibri" pitchFamily="32" charset="0"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sz="2400" b="1" dirty="0" smtClean="0">
                <a:solidFill>
                  <a:srgbClr val="1E4463"/>
                </a:solidFill>
                <a:latin typeface="Calibri" pitchFamily="32" charset="0"/>
              </a:rPr>
              <a:t>Respuesta a las NO conformidades</a:t>
            </a:r>
          </a:p>
          <a:p>
            <a:pPr>
              <a:spcBef>
                <a:spcPts val="638"/>
              </a:spcBef>
              <a:spcAft>
                <a:spcPts val="1413"/>
              </a:spcAft>
              <a:buFont typeface="Calibri" pitchFamily="32" charset="0"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sz="2400" b="1" dirty="0" smtClean="0">
                <a:solidFill>
                  <a:srgbClr val="1E4463"/>
                </a:solidFill>
                <a:latin typeface="Calibri" pitchFamily="32" charset="0"/>
              </a:rPr>
              <a:t>Valoración de las acciones correctivas por parte del Comité CAT</a:t>
            </a:r>
          </a:p>
          <a:p>
            <a:pPr>
              <a:spcBef>
                <a:spcPts val="638"/>
              </a:spcBef>
              <a:spcAft>
                <a:spcPts val="1413"/>
              </a:spcAft>
              <a:buFont typeface="Calibri" pitchFamily="32" charset="0"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sz="2400" b="1" dirty="0" smtClean="0">
                <a:solidFill>
                  <a:srgbClr val="1E4463"/>
                </a:solidFill>
                <a:latin typeface="Calibri" pitchFamily="32" charset="0"/>
              </a:rPr>
              <a:t>Valoración final. </a:t>
            </a:r>
          </a:p>
          <a:p>
            <a:pPr algn="just">
              <a:lnSpc>
                <a:spcPct val="110000"/>
              </a:lnSpc>
              <a:buClr>
                <a:schemeClr val="tx2"/>
              </a:buClr>
              <a:buNone/>
              <a:defRPr/>
            </a:pPr>
            <a:endParaRPr lang="es-ES" sz="3400" b="1" dirty="0" smtClean="0">
              <a:solidFill>
                <a:srgbClr val="1E4463"/>
              </a:solidFill>
              <a:cs typeface="Arial" pitchFamily="34" charset="0"/>
            </a:endParaRPr>
          </a:p>
        </p:txBody>
      </p:sp>
      <p:pic>
        <p:nvPicPr>
          <p:cNvPr id="5" name="Imagen 1" descr="LABCO_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704" y="404664"/>
            <a:ext cx="152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2267522" y="548680"/>
            <a:ext cx="6192909" cy="1100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>
              <a:lnSpc>
                <a:spcPct val="80000"/>
              </a:lnSpc>
              <a:spcBef>
                <a:spcPct val="20000"/>
              </a:spcBef>
              <a:buClr>
                <a:srgbClr val="0082A7"/>
              </a:buClr>
              <a:defRPr/>
            </a:pPr>
            <a:r>
              <a:rPr lang="ca-ES" sz="3600" b="1" dirty="0" smtClean="0">
                <a:solidFill>
                  <a:srgbClr val="1E4463"/>
                </a:solidFill>
                <a:cs typeface="Arial" charset="0"/>
              </a:rPr>
              <a:t>       IMPLANTACION DEL</a:t>
            </a:r>
          </a:p>
          <a:p>
            <a:pPr lvl="0" indent="-342900">
              <a:lnSpc>
                <a:spcPct val="80000"/>
              </a:lnSpc>
              <a:spcBef>
                <a:spcPct val="20000"/>
              </a:spcBef>
              <a:buClr>
                <a:srgbClr val="0082A7"/>
              </a:buClr>
              <a:defRPr/>
            </a:pPr>
            <a:r>
              <a:rPr lang="ca-ES" sz="3600" b="1" dirty="0" smtClean="0">
                <a:solidFill>
                  <a:srgbClr val="1E4463"/>
                </a:solidFill>
                <a:cs typeface="Arial" charset="0"/>
              </a:rPr>
              <a:t> SISTEMA DE CALIDAD CAT</a:t>
            </a:r>
            <a:endParaRPr lang="es-ES" sz="3600" b="1" dirty="0" smtClean="0">
              <a:solidFill>
                <a:srgbClr val="0082A7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2FDEF-4A70-4BF4-B46A-74180E85261B}" type="slidenum">
              <a:rPr lang="ca-ES" smtClean="0"/>
              <a:pPr>
                <a:defRPr/>
              </a:pPr>
              <a:t>33</a:t>
            </a:fld>
            <a:endParaRPr lang="ca-ES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5000660"/>
          </a:xfrm>
        </p:spPr>
        <p:txBody>
          <a:bodyPr>
            <a:normAutofit/>
          </a:bodyPr>
          <a:lstStyle/>
          <a:p>
            <a:pPr>
              <a:spcBef>
                <a:spcPts val="638"/>
              </a:spcBef>
              <a:spcAft>
                <a:spcPts val="1413"/>
              </a:spcAft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sz="2400" b="1" dirty="0" smtClean="0">
                <a:solidFill>
                  <a:srgbClr val="1E4463"/>
                </a:solidFill>
                <a:latin typeface="Calibri" pitchFamily="32" charset="0"/>
              </a:rPr>
              <a:t>     8. PASO </a:t>
            </a:r>
          </a:p>
          <a:p>
            <a:pPr>
              <a:spcBef>
                <a:spcPts val="638"/>
              </a:spcBef>
              <a:spcAft>
                <a:spcPts val="1413"/>
              </a:spcAft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sz="2400" b="1" dirty="0" smtClean="0">
                <a:solidFill>
                  <a:srgbClr val="1E4463"/>
                </a:solidFill>
                <a:latin typeface="Calibri" pitchFamily="32" charset="0"/>
              </a:rPr>
              <a:t>                 OBTENCION DE LA CERTIFICACION CAT!!!!</a:t>
            </a:r>
          </a:p>
          <a:p>
            <a:pPr>
              <a:spcBef>
                <a:spcPts val="638"/>
              </a:spcBef>
              <a:spcAft>
                <a:spcPts val="1413"/>
              </a:spcAft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_tradnl" sz="2400" b="1" dirty="0" smtClean="0">
              <a:solidFill>
                <a:srgbClr val="1E4463"/>
              </a:solidFill>
              <a:latin typeface="Calibri" pitchFamily="32" charset="0"/>
            </a:endParaRPr>
          </a:p>
          <a:p>
            <a:pPr>
              <a:spcBef>
                <a:spcPts val="638"/>
              </a:spcBef>
              <a:spcAft>
                <a:spcPts val="1413"/>
              </a:spcAft>
              <a:buFont typeface="Calibri" pitchFamily="32" charset="0"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_tradnl" sz="2400" b="1" dirty="0" smtClean="0">
              <a:solidFill>
                <a:srgbClr val="1E4463"/>
              </a:solidFill>
              <a:latin typeface="Calibri" pitchFamily="32" charset="0"/>
            </a:endParaRPr>
          </a:p>
          <a:p>
            <a:pPr algn="just">
              <a:lnSpc>
                <a:spcPct val="110000"/>
              </a:lnSpc>
              <a:buClr>
                <a:schemeClr val="tx2"/>
              </a:buClr>
              <a:buNone/>
              <a:defRPr/>
            </a:pPr>
            <a:endParaRPr lang="es-ES" sz="3400" b="1" dirty="0" smtClean="0">
              <a:solidFill>
                <a:srgbClr val="1E4463"/>
              </a:solidFill>
              <a:cs typeface="Arial" pitchFamily="34" charset="0"/>
            </a:endParaRPr>
          </a:p>
        </p:txBody>
      </p:sp>
      <p:pic>
        <p:nvPicPr>
          <p:cNvPr id="5" name="Imagen 1" descr="LABCO_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704" y="404664"/>
            <a:ext cx="152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2267522" y="548680"/>
            <a:ext cx="6192909" cy="1100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>
              <a:lnSpc>
                <a:spcPct val="80000"/>
              </a:lnSpc>
              <a:spcBef>
                <a:spcPct val="20000"/>
              </a:spcBef>
              <a:buClr>
                <a:srgbClr val="0082A7"/>
              </a:buClr>
              <a:defRPr/>
            </a:pPr>
            <a:r>
              <a:rPr lang="ca-ES" sz="3600" b="1" dirty="0" smtClean="0">
                <a:solidFill>
                  <a:srgbClr val="1E4463"/>
                </a:solidFill>
                <a:cs typeface="Arial" charset="0"/>
              </a:rPr>
              <a:t>       IMPLANTACION DEL</a:t>
            </a:r>
          </a:p>
          <a:p>
            <a:pPr lvl="0" indent="-342900">
              <a:lnSpc>
                <a:spcPct val="80000"/>
              </a:lnSpc>
              <a:spcBef>
                <a:spcPct val="20000"/>
              </a:spcBef>
              <a:buClr>
                <a:srgbClr val="0082A7"/>
              </a:buClr>
              <a:defRPr/>
            </a:pPr>
            <a:r>
              <a:rPr lang="ca-ES" sz="3600" b="1" dirty="0" smtClean="0">
                <a:solidFill>
                  <a:srgbClr val="1E4463"/>
                </a:solidFill>
                <a:cs typeface="Arial" charset="0"/>
              </a:rPr>
              <a:t> SISTEMA DE CALIDAD CAT</a:t>
            </a:r>
            <a:endParaRPr lang="es-ES" sz="3600" b="1" dirty="0" smtClean="0">
              <a:solidFill>
                <a:srgbClr val="0082A7"/>
              </a:solidFill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2492896"/>
            <a:ext cx="5616623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96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2FDEF-4A70-4BF4-B46A-74180E85261B}" type="slidenum">
              <a:rPr lang="ca-ES" smtClean="0"/>
              <a:pPr>
                <a:defRPr/>
              </a:pPr>
              <a:t>34</a:t>
            </a:fld>
            <a:endParaRPr lang="ca-ES" dirty="0"/>
          </a:p>
        </p:txBody>
      </p:sp>
      <p:pic>
        <p:nvPicPr>
          <p:cNvPr id="4" name="Imagen 1" descr="LABCO_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152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1524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0082A7"/>
              </a:buClr>
            </a:pPr>
            <a:r>
              <a:rPr lang="ca-ES" sz="5400" b="1" dirty="0" smtClean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sz="4100" b="1" dirty="0" smtClean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Software Gestión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0082A7"/>
              </a:buClr>
            </a:pPr>
            <a:r>
              <a:rPr lang="ca-ES" sz="4100" b="1" dirty="0" smtClean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Documental - QDOC</a:t>
            </a:r>
            <a:endParaRPr lang="ca-ES" sz="4100" b="1" dirty="0">
              <a:solidFill>
                <a:srgbClr val="1E44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s-ES" sz="2800" dirty="0" smtClean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El Software ofrece:</a:t>
            </a:r>
          </a:p>
          <a:p>
            <a:pPr marL="0" indent="0">
              <a:buNone/>
            </a:pPr>
            <a:endParaRPr lang="es-ES" sz="1050" i="1" dirty="0" smtClean="0">
              <a:latin typeface="Arial" pitchFamily="34" charset="0"/>
              <a:cs typeface="Arial" pitchFamily="34" charset="0"/>
            </a:endParaRPr>
          </a:p>
          <a:p>
            <a:pPr lvl="1" hangingPunct="0"/>
            <a:r>
              <a:rPr lang="es-ES" sz="3600" dirty="0" smtClean="0">
                <a:solidFill>
                  <a:srgbClr val="0082A7"/>
                </a:solidFill>
                <a:latin typeface="Arial" pitchFamily="34" charset="0"/>
                <a:cs typeface="Arial" pitchFamily="34" charset="0"/>
              </a:rPr>
              <a:t>Circuito de</a:t>
            </a:r>
            <a:r>
              <a:rPr lang="es-ES" dirty="0" smtClean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3600" dirty="0" smtClean="0">
                <a:solidFill>
                  <a:srgbClr val="0082A7"/>
                </a:solidFill>
                <a:latin typeface="Arial" pitchFamily="34" charset="0"/>
                <a:cs typeface="Arial" pitchFamily="34" charset="0"/>
              </a:rPr>
              <a:t>firmas electrónico </a:t>
            </a:r>
            <a:r>
              <a:rPr lang="es-ES" u="sng" dirty="0" smtClean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enlazado con el correo</a:t>
            </a:r>
            <a:r>
              <a:rPr lang="es-ES" dirty="0" smtClean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lvl="1" hangingPunct="0"/>
            <a:r>
              <a:rPr lang="es-ES" dirty="0" smtClean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Gestión de la</a:t>
            </a:r>
            <a:r>
              <a:rPr lang="es-ES" dirty="0" smtClean="0">
                <a:solidFill>
                  <a:srgbClr val="0082A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3600" dirty="0" smtClean="0">
                <a:solidFill>
                  <a:srgbClr val="0082A7"/>
                </a:solidFill>
                <a:latin typeface="Arial" pitchFamily="34" charset="0"/>
                <a:cs typeface="Arial" pitchFamily="34" charset="0"/>
              </a:rPr>
              <a:t>documentación </a:t>
            </a:r>
            <a:r>
              <a:rPr lang="es-ES" dirty="0" smtClean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 junto con su trazabilidad. </a:t>
            </a:r>
          </a:p>
          <a:p>
            <a:pPr lvl="1" hangingPunct="0"/>
            <a:r>
              <a:rPr lang="es-ES" dirty="0" smtClean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Gestión de </a:t>
            </a:r>
            <a:r>
              <a:rPr lang="es-ES" sz="3600" dirty="0" smtClean="0">
                <a:solidFill>
                  <a:srgbClr val="0082A7"/>
                </a:solidFill>
                <a:latin typeface="Arial" pitchFamily="34" charset="0"/>
                <a:cs typeface="Arial" pitchFamily="34" charset="0"/>
              </a:rPr>
              <a:t>no conformidades</a:t>
            </a:r>
            <a:r>
              <a:rPr lang="es-ES" sz="3600" dirty="0" smtClean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s-ES" dirty="0" smtClean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1" hangingPunct="0"/>
            <a:r>
              <a:rPr lang="es-ES" dirty="0" smtClean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Gestión de </a:t>
            </a:r>
            <a:r>
              <a:rPr lang="es-ES" sz="3600" dirty="0" smtClean="0">
                <a:solidFill>
                  <a:srgbClr val="0082A7"/>
                </a:solidFill>
                <a:latin typeface="Arial" pitchFamily="34" charset="0"/>
                <a:cs typeface="Arial" pitchFamily="34" charset="0"/>
              </a:rPr>
              <a:t>acciones correctivas o preventivas</a:t>
            </a:r>
            <a:r>
              <a:rPr lang="es-ES" dirty="0" smtClean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lvl="1" hangingPunct="0"/>
            <a:r>
              <a:rPr lang="es-ES" dirty="0" smtClean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Gestión de </a:t>
            </a:r>
            <a:r>
              <a:rPr lang="es-ES" sz="3600" dirty="0" smtClean="0">
                <a:solidFill>
                  <a:srgbClr val="0082A7"/>
                </a:solidFill>
                <a:latin typeface="Arial" pitchFamily="34" charset="0"/>
                <a:cs typeface="Arial" pitchFamily="34" charset="0"/>
              </a:rPr>
              <a:t>auditorías internas</a:t>
            </a:r>
            <a:r>
              <a:rPr lang="es-ES" dirty="0" smtClean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lvl="1" hangingPunct="0"/>
            <a:r>
              <a:rPr lang="es-ES" dirty="0" smtClean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Gestión de actas de reuniones.</a:t>
            </a:r>
          </a:p>
          <a:p>
            <a:pPr lvl="1" hangingPunct="0"/>
            <a:r>
              <a:rPr lang="es-ES" dirty="0" smtClean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Gestión de </a:t>
            </a:r>
            <a:r>
              <a:rPr lang="es-ES" sz="3600" dirty="0" smtClean="0">
                <a:solidFill>
                  <a:srgbClr val="0082A7"/>
                </a:solidFill>
                <a:latin typeface="Arial" pitchFamily="34" charset="0"/>
                <a:cs typeface="Arial" pitchFamily="34" charset="0"/>
              </a:rPr>
              <a:t>Reclamaciones</a:t>
            </a:r>
            <a:r>
              <a:rPr lang="es-ES" sz="3600" dirty="0" smtClean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dirty="0" smtClean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de Clientes.</a:t>
            </a:r>
          </a:p>
          <a:p>
            <a:pPr lvl="1" hangingPunct="0"/>
            <a:r>
              <a:rPr lang="es-ES" dirty="0" smtClean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Gestión de Evaluación de </a:t>
            </a:r>
            <a:r>
              <a:rPr lang="es-ES" sz="3600" dirty="0" smtClean="0">
                <a:solidFill>
                  <a:srgbClr val="0082A7"/>
                </a:solidFill>
                <a:latin typeface="Arial" pitchFamily="34" charset="0"/>
                <a:cs typeface="Arial" pitchFamily="34" charset="0"/>
              </a:rPr>
              <a:t>Proveedores</a:t>
            </a:r>
            <a:r>
              <a:rPr lang="es-ES" dirty="0" smtClean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lvl="1" hangingPunct="0"/>
            <a:r>
              <a:rPr lang="es-ES" sz="3600" dirty="0" smtClean="0">
                <a:solidFill>
                  <a:srgbClr val="0082A7"/>
                </a:solidFill>
                <a:latin typeface="Arial" pitchFamily="34" charset="0"/>
                <a:cs typeface="Arial" pitchFamily="34" charset="0"/>
              </a:rPr>
              <a:t>Indicadores</a:t>
            </a:r>
            <a:r>
              <a:rPr lang="es-ES" sz="3600" dirty="0" smtClean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s-ES" dirty="0" smtClean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1" hangingPunct="0"/>
            <a:r>
              <a:rPr lang="es-ES" dirty="0" smtClean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endParaRPr lang="es-E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2FDEF-4A70-4BF4-B46A-74180E85261B}" type="slidenum">
              <a:rPr lang="ca-ES" smtClean="0"/>
              <a:pPr>
                <a:defRPr/>
              </a:pPr>
              <a:t>35</a:t>
            </a:fld>
            <a:endParaRPr lang="ca-ES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t="18824" r="1940" b="7294"/>
          <a:stretch>
            <a:fillRect/>
          </a:stretch>
        </p:blipFill>
        <p:spPr bwMode="auto">
          <a:xfrm>
            <a:off x="1000100" y="1357298"/>
            <a:ext cx="7215238" cy="4710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000100" y="642918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0082A7"/>
                </a:solidFill>
                <a:latin typeface="Arial" pitchFamily="34" charset="0"/>
                <a:cs typeface="Arial" pitchFamily="34" charset="0"/>
              </a:rPr>
              <a:t>QDoc</a:t>
            </a:r>
            <a:endParaRPr lang="es-ES" sz="2800" b="1" dirty="0">
              <a:solidFill>
                <a:srgbClr val="0082A7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2FDEF-4A70-4BF4-B46A-74180E85261B}" type="slidenum">
              <a:rPr lang="ca-ES" smtClean="0"/>
              <a:pPr>
                <a:defRPr/>
              </a:pPr>
              <a:t>36</a:t>
            </a:fld>
            <a:endParaRPr lang="ca-ES" dirty="0"/>
          </a:p>
        </p:txBody>
      </p:sp>
      <p:pic>
        <p:nvPicPr>
          <p:cNvPr id="4" name="Imagen 1" descr="LABCO_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152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714348" y="2142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0082A7"/>
              </a:buClr>
            </a:pPr>
            <a:r>
              <a:rPr lang="ca-ES" sz="5400" b="1" dirty="0" smtClean="0">
                <a:solidFill>
                  <a:srgbClr val="1E4463"/>
                </a:solidFill>
                <a:cs typeface="Arial" charset="0"/>
              </a:rPr>
              <a:t> </a:t>
            </a:r>
            <a:r>
              <a:rPr lang="ca-ES" sz="4100" b="1" dirty="0" smtClean="0">
                <a:solidFill>
                  <a:srgbClr val="1E4463"/>
                </a:solidFill>
                <a:cs typeface="Arial" charset="0"/>
              </a:rPr>
              <a:t>Software Gestión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0082A7"/>
              </a:buClr>
            </a:pPr>
            <a:r>
              <a:rPr lang="ca-ES" sz="4100" b="1" dirty="0" smtClean="0">
                <a:solidFill>
                  <a:srgbClr val="1E4463"/>
                </a:solidFill>
                <a:cs typeface="Arial" charset="0"/>
              </a:rPr>
              <a:t>Documental - QDOC</a:t>
            </a:r>
            <a:endParaRPr lang="ca-ES" sz="4100" b="1" dirty="0">
              <a:solidFill>
                <a:srgbClr val="1E4463"/>
              </a:solidFill>
              <a:cs typeface="Arial" charset="0"/>
            </a:endParaRPr>
          </a:p>
        </p:txBody>
      </p:sp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1643042" y="1571612"/>
            <a:ext cx="5500726" cy="5429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600" b="1" dirty="0" smtClean="0">
                <a:solidFill>
                  <a:srgbClr val="0082A7"/>
                </a:solidFill>
                <a:cs typeface="Arial" pitchFamily="34" charset="0"/>
              </a:rPr>
              <a:t>Circuito de FIRMA ELECTRONICA</a:t>
            </a:r>
            <a:r>
              <a:rPr lang="es-ES" sz="2600" b="1" dirty="0">
                <a:solidFill>
                  <a:srgbClr val="0082A7"/>
                </a:solidFill>
                <a:cs typeface="Arial" pitchFamily="34" charset="0"/>
              </a:rPr>
              <a:t> </a:t>
            </a:r>
            <a:r>
              <a:rPr lang="es-ES" sz="2600" b="1" dirty="0" smtClean="0">
                <a:solidFill>
                  <a:srgbClr val="0082A7"/>
                </a:solidFill>
                <a:cs typeface="Arial" pitchFamily="34" charset="0"/>
              </a:rPr>
              <a:t>:</a:t>
            </a:r>
            <a:endParaRPr lang="es-ES" sz="2600" dirty="0" smtClean="0"/>
          </a:p>
          <a:p>
            <a:endParaRPr lang="es-ES" dirty="0"/>
          </a:p>
        </p:txBody>
      </p:sp>
      <p:cxnSp>
        <p:nvCxnSpPr>
          <p:cNvPr id="8" name="7 Conector recto de flecha"/>
          <p:cNvCxnSpPr/>
          <p:nvPr/>
        </p:nvCxnSpPr>
        <p:spPr>
          <a:xfrm rot="5400000">
            <a:off x="4072728" y="2856702"/>
            <a:ext cx="714380" cy="1588"/>
          </a:xfrm>
          <a:prstGeom prst="straightConnector1">
            <a:avLst/>
          </a:prstGeom>
          <a:ln w="666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 rot="5400000">
            <a:off x="4071934" y="3900840"/>
            <a:ext cx="714380" cy="1588"/>
          </a:xfrm>
          <a:prstGeom prst="straightConnector1">
            <a:avLst/>
          </a:prstGeom>
          <a:ln w="666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Flecha curvada hacia la derecha"/>
          <p:cNvSpPr/>
          <p:nvPr/>
        </p:nvSpPr>
        <p:spPr bwMode="auto">
          <a:xfrm rot="10800000">
            <a:off x="5214942" y="2428867"/>
            <a:ext cx="714380" cy="928694"/>
          </a:xfrm>
          <a:prstGeom prst="curvedRightArrow">
            <a:avLst>
              <a:gd name="adj1" fmla="val 8764"/>
              <a:gd name="adj2" fmla="val 19482"/>
              <a:gd name="adj3" fmla="val 25000"/>
            </a:avLst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10 Flecha abajo"/>
          <p:cNvSpPr/>
          <p:nvPr/>
        </p:nvSpPr>
        <p:spPr>
          <a:xfrm>
            <a:off x="4198236" y="4625158"/>
            <a:ext cx="484632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2110450" y="1939688"/>
            <a:ext cx="46434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b="1" dirty="0" smtClean="0">
                <a:solidFill>
                  <a:srgbClr val="1E4463"/>
                </a:solidFill>
                <a:cs typeface="Arial" pitchFamily="34" charset="0"/>
              </a:rPr>
              <a:t> EDICIÓN </a:t>
            </a:r>
            <a:r>
              <a:rPr lang="es-ES" sz="2200" b="1" dirty="0" smtClean="0">
                <a:solidFill>
                  <a:srgbClr val="1E4463"/>
                </a:solidFill>
                <a:cs typeface="Arial" pitchFamily="34" charset="0"/>
              </a:rPr>
              <a:t>(Creación del documento)</a:t>
            </a:r>
            <a:endParaRPr lang="es-ES" sz="22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621534" y="3112091"/>
            <a:ext cx="16430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b="1" dirty="0" smtClean="0">
                <a:solidFill>
                  <a:srgbClr val="1E4463"/>
                </a:solidFill>
                <a:cs typeface="Arial" pitchFamily="34" charset="0"/>
              </a:rPr>
              <a:t>REVISIÓN</a:t>
            </a:r>
            <a:endParaRPr lang="es-ES" sz="26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5929322" y="2643182"/>
            <a:ext cx="10715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 smtClean="0">
                <a:solidFill>
                  <a:srgbClr val="1E4463"/>
                </a:solidFill>
                <a:cs typeface="Arial" pitchFamily="34" charset="0"/>
              </a:rPr>
              <a:t>NO OK </a:t>
            </a:r>
            <a:endParaRPr lang="es-ES" sz="22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4572000" y="3500438"/>
            <a:ext cx="571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 smtClean="0">
                <a:solidFill>
                  <a:srgbClr val="1E4463"/>
                </a:solidFill>
                <a:cs typeface="Arial" pitchFamily="34" charset="0"/>
              </a:rPr>
              <a:t>OK</a:t>
            </a:r>
            <a:endParaRPr lang="es-ES" sz="22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3402456" y="4176038"/>
            <a:ext cx="20717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b="1" dirty="0" smtClean="0">
                <a:solidFill>
                  <a:srgbClr val="1E4463"/>
                </a:solidFill>
                <a:cs typeface="Arial" pitchFamily="34" charset="0"/>
              </a:rPr>
              <a:t>APROBACIÓN</a:t>
            </a:r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3017372" y="5365449"/>
            <a:ext cx="28575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b="1" dirty="0" smtClean="0">
                <a:solidFill>
                  <a:srgbClr val="1E4463"/>
                </a:solidFill>
                <a:cs typeface="Arial" pitchFamily="34" charset="0"/>
              </a:rPr>
              <a:t>PUBLICACIÓN UGC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2FDEF-4A70-4BF4-B46A-74180E85261B}" type="slidenum">
              <a:rPr lang="ca-ES" smtClean="0"/>
              <a:pPr>
                <a:defRPr/>
              </a:pPr>
              <a:t>37</a:t>
            </a:fld>
            <a:endParaRPr lang="ca-ES" dirty="0"/>
          </a:p>
        </p:txBody>
      </p:sp>
      <p:pic>
        <p:nvPicPr>
          <p:cNvPr id="4" name="Imagen 1" descr="LABCO_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2"/>
            <a:ext cx="152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643042" y="500042"/>
            <a:ext cx="5929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1E4463"/>
                </a:solidFill>
                <a:latin typeface="Arial" pitchFamily="34" charset="0"/>
                <a:ea typeface="+mj-ea"/>
                <a:cs typeface="Arial" pitchFamily="34" charset="0"/>
              </a:rPr>
              <a:t>   </a:t>
            </a:r>
            <a:r>
              <a:rPr lang="es-ES" sz="3600" b="1" dirty="0" smtClean="0">
                <a:solidFill>
                  <a:srgbClr val="1E4463"/>
                </a:solidFill>
                <a:latin typeface="Arial" pitchFamily="34" charset="0"/>
                <a:ea typeface="+mj-ea"/>
                <a:cs typeface="Arial" pitchFamily="34" charset="0"/>
              </a:rPr>
              <a:t>CONCLUSIONES</a:t>
            </a:r>
          </a:p>
        </p:txBody>
      </p:sp>
      <p:sp>
        <p:nvSpPr>
          <p:cNvPr id="6" name="5 Marcador de contenido"/>
          <p:cNvSpPr txBox="1">
            <a:spLocks noGrp="1"/>
          </p:cNvSpPr>
          <p:nvPr>
            <p:ph idx="1"/>
          </p:nvPr>
        </p:nvSpPr>
        <p:spPr>
          <a:xfrm>
            <a:off x="357158" y="2857496"/>
            <a:ext cx="31146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Si esta cultura funciona dentro de la organización, los procesos funcionan…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786058"/>
            <a:ext cx="447879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500034" y="1428736"/>
            <a:ext cx="764386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  <a:tabLst>
                <a:tab pos="361950" algn="l"/>
              </a:tabLst>
            </a:pPr>
            <a:r>
              <a:rPr lang="es-ES" sz="2400" dirty="0" smtClean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 	</a:t>
            </a:r>
            <a:r>
              <a:rPr lang="es-ES" sz="2800" dirty="0" smtClean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La calidad coordina, </a:t>
            </a:r>
            <a:endParaRPr lang="es-ES" sz="2400" dirty="0" smtClean="0">
              <a:solidFill>
                <a:srgbClr val="1E4463"/>
              </a:solidFill>
              <a:latin typeface="Arial" pitchFamily="34" charset="0"/>
              <a:cs typeface="Arial" pitchFamily="34" charset="0"/>
            </a:endParaRPr>
          </a:p>
          <a:p>
            <a:pPr marL="361950" indent="-76200">
              <a:buNone/>
            </a:pPr>
            <a:r>
              <a:rPr lang="es-ES" sz="2400" dirty="0" smtClean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 requiere la concienciación de todos los </a:t>
            </a:r>
            <a:r>
              <a:rPr lang="es-ES" sz="2400" dirty="0" smtClean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miembros del servicio.</a:t>
            </a:r>
            <a:endParaRPr lang="es-ES" sz="2400" dirty="0" smtClean="0">
              <a:solidFill>
                <a:srgbClr val="1E4463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428736"/>
            <a:ext cx="532924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ES_tradnl" sz="5400" b="1" dirty="0" smtClean="0">
              <a:solidFill>
                <a:srgbClr val="1E4463"/>
              </a:solidFill>
              <a:cs typeface="Arial" pitchFamily="34" charset="0"/>
            </a:endParaRPr>
          </a:p>
          <a:p>
            <a:pPr marL="0" indent="0" algn="ctr">
              <a:buNone/>
            </a:pPr>
            <a:r>
              <a:rPr lang="es-ES_tradnl" sz="5400" b="1" dirty="0" smtClean="0">
                <a:solidFill>
                  <a:srgbClr val="1E4463"/>
                </a:solidFill>
                <a:cs typeface="Arial" pitchFamily="34" charset="0"/>
              </a:rPr>
              <a:t>GRACIAS POR VUESTRA ATENCIÓN</a:t>
            </a:r>
          </a:p>
          <a:p>
            <a:pPr marL="0" indent="0" algn="ctr">
              <a:buNone/>
            </a:pPr>
            <a:r>
              <a:rPr lang="es-ES" sz="2800" b="1" dirty="0" smtClean="0">
                <a:solidFill>
                  <a:srgbClr val="1E4463"/>
                </a:solidFill>
                <a:cs typeface="Arial" pitchFamily="34" charset="0"/>
              </a:rPr>
              <a:t>malarcon@hospitalmanises.es</a:t>
            </a:r>
            <a:endParaRPr lang="es-ES" sz="2800" b="1" dirty="0">
              <a:solidFill>
                <a:srgbClr val="1E4463"/>
              </a:solidFill>
              <a:cs typeface="Arial" pitchFamily="34" charset="0"/>
            </a:endParaRPr>
          </a:p>
        </p:txBody>
      </p:sp>
      <p:pic>
        <p:nvPicPr>
          <p:cNvPr id="5" name="Imagen 1" descr="LABCO_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152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Imagen" descr="enseñ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2571744"/>
            <a:ext cx="2571768" cy="257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7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2FDEF-4A70-4BF4-B46A-74180E85261B}" type="slidenum">
              <a:rPr lang="ca-ES" smtClean="0"/>
              <a:pPr>
                <a:defRPr/>
              </a:pPr>
              <a:t>4</a:t>
            </a:fld>
            <a:endParaRPr lang="ca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500034" y="976954"/>
            <a:ext cx="5429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¿</a:t>
            </a:r>
            <a:r>
              <a:rPr lang="es-ES" sz="3200" b="1" dirty="0" smtClean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Qué es la Calidad</a:t>
            </a:r>
            <a:r>
              <a:rPr lang="es-ES" sz="2800" b="1" dirty="0" smtClean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s-ES" sz="2800" b="1" dirty="0">
              <a:solidFill>
                <a:srgbClr val="1E44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979712" y="2204864"/>
            <a:ext cx="4286280" cy="4190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000" b="1" dirty="0" smtClean="0">
                <a:solidFill>
                  <a:srgbClr val="1E4463"/>
                </a:solidFill>
                <a:latin typeface="Arial" pitchFamily="34" charset="0"/>
                <a:cs typeface="Arial" pitchFamily="34" charset="0"/>
              </a:rPr>
              <a:t>La CALIDAD en laboratorio clínico es el sistema para PREVENIR y CONTROLAR los errores, mediante el cumplimiento de los requisitos exigidos para conseguir la SATISFACCIÓN de los clientes, bien sean los clínicos o los pacientes.</a:t>
            </a:r>
            <a:endParaRPr lang="es-ES" sz="2000" b="1" dirty="0">
              <a:solidFill>
                <a:srgbClr val="1E446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n 1" descr="LABCO_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152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2FDEF-4A70-4BF4-B46A-74180E85261B}" type="slidenum">
              <a:rPr lang="ca-ES" smtClean="0"/>
              <a:pPr>
                <a:defRPr/>
              </a:pPr>
              <a:t>5</a:t>
            </a:fld>
            <a:endParaRPr lang="ca-ES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500066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0000"/>
              </a:lnSpc>
              <a:buClr>
                <a:schemeClr val="tx2"/>
              </a:buClr>
              <a:buFontTx/>
              <a:defRPr/>
            </a:pPr>
            <a:r>
              <a:rPr lang="es-ES" sz="2600" b="1" dirty="0" smtClean="0">
                <a:solidFill>
                  <a:srgbClr val="1E4463"/>
                </a:solidFill>
                <a:cs typeface="Arial" pitchFamily="34" charset="0"/>
              </a:rPr>
              <a:t>Es una organización de certificación en el ámbito de la medicina </a:t>
            </a:r>
            <a:r>
              <a:rPr lang="es-ES" sz="2600" b="1" dirty="0" err="1" smtClean="0">
                <a:solidFill>
                  <a:srgbClr val="1E4463"/>
                </a:solidFill>
                <a:cs typeface="Arial" pitchFamily="34" charset="0"/>
              </a:rPr>
              <a:t>transfusional</a:t>
            </a:r>
            <a:r>
              <a:rPr lang="es-ES" sz="2600" b="1" dirty="0" smtClean="0">
                <a:solidFill>
                  <a:srgbClr val="1E4463"/>
                </a:solidFill>
                <a:cs typeface="Arial" pitchFamily="34" charset="0"/>
              </a:rPr>
              <a:t>, terapia celular y tisular, constituida por la Sociedad Española de Hematología y Hemoterapia y la Sociedad Española de Transfusión Sanguínea y Terapia Celular, que cuenta con un Patronato y un Comité Técnico</a:t>
            </a:r>
          </a:p>
          <a:p>
            <a:pPr marL="0" indent="0" algn="just">
              <a:lnSpc>
                <a:spcPct val="110000"/>
              </a:lnSpc>
              <a:buClr>
                <a:schemeClr val="tx2"/>
              </a:buClr>
              <a:buNone/>
              <a:defRPr/>
            </a:pPr>
            <a:endParaRPr lang="es-ES" sz="2600" b="1" dirty="0" smtClean="0">
              <a:solidFill>
                <a:srgbClr val="1E4463"/>
              </a:solidFill>
              <a:cs typeface="Arial" pitchFamily="34" charset="0"/>
            </a:endParaRPr>
          </a:p>
          <a:p>
            <a:pPr algn="just">
              <a:lnSpc>
                <a:spcPct val="110000"/>
              </a:lnSpc>
              <a:buClr>
                <a:schemeClr val="tx2"/>
              </a:buClr>
              <a:buFontTx/>
              <a:defRPr/>
            </a:pPr>
            <a:r>
              <a:rPr lang="es-ES" sz="2600" b="1" dirty="0" smtClean="0">
                <a:solidFill>
                  <a:srgbClr val="1E4463"/>
                </a:solidFill>
                <a:cs typeface="Arial" pitchFamily="34" charset="0"/>
              </a:rPr>
              <a:t>El 19 de noviembre de 2010 la Fundación CAT fue acreditada por la Entidad Nacional de Acreditación (ENAC) para realizar la certificación en centros de transfusión y servicios de transfusión</a:t>
            </a:r>
          </a:p>
          <a:p>
            <a:pPr lvl="1">
              <a:lnSpc>
                <a:spcPct val="120000"/>
              </a:lnSpc>
              <a:buNone/>
            </a:pPr>
            <a:endParaRPr lang="es-ES" sz="3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n 1" descr="LABCO_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704" y="404664"/>
            <a:ext cx="152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2915816" y="357166"/>
            <a:ext cx="4508808" cy="546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>
              <a:lnSpc>
                <a:spcPct val="80000"/>
              </a:lnSpc>
              <a:spcBef>
                <a:spcPct val="20000"/>
              </a:spcBef>
              <a:buClr>
                <a:srgbClr val="0082A7"/>
              </a:buClr>
              <a:defRPr/>
            </a:pPr>
            <a:r>
              <a:rPr lang="ca-ES" sz="3600" b="1" dirty="0" smtClean="0">
                <a:solidFill>
                  <a:srgbClr val="1E4463"/>
                </a:solidFill>
                <a:cs typeface="Arial" charset="0"/>
              </a:rPr>
              <a:t>Fundación CAT</a:t>
            </a:r>
            <a:endParaRPr lang="es-ES" sz="3600" b="1" dirty="0" smtClean="0">
              <a:solidFill>
                <a:srgbClr val="0082A7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2FDEF-4A70-4BF4-B46A-74180E85261B}" type="slidenum">
              <a:rPr lang="ca-ES" smtClean="0"/>
              <a:pPr>
                <a:defRPr/>
              </a:pPr>
              <a:t>6</a:t>
            </a:fld>
            <a:endParaRPr lang="ca-ES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500066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10000"/>
              </a:lnSpc>
              <a:buClr>
                <a:schemeClr val="tx2"/>
              </a:buClr>
              <a:buNone/>
              <a:defRPr/>
            </a:pPr>
            <a:r>
              <a:rPr lang="es-ES" sz="3600" b="1" dirty="0" smtClean="0">
                <a:solidFill>
                  <a:srgbClr val="0082A7"/>
                </a:solidFill>
                <a:cs typeface="Arial" pitchFamily="34" charset="0"/>
              </a:rPr>
              <a:t>Los principales objetivos de la Fundación CAT son:</a:t>
            </a:r>
          </a:p>
          <a:p>
            <a:pPr algn="just">
              <a:lnSpc>
                <a:spcPct val="110000"/>
              </a:lnSpc>
              <a:buClr>
                <a:schemeClr val="tx2"/>
              </a:buClr>
              <a:buFontTx/>
              <a:buChar char="•"/>
              <a:defRPr/>
            </a:pPr>
            <a:endParaRPr lang="es-ES" sz="3400" b="1" dirty="0" smtClean="0">
              <a:solidFill>
                <a:srgbClr val="1E4463"/>
              </a:solidFill>
              <a:cs typeface="Arial" pitchFamily="34" charset="0"/>
            </a:endParaRPr>
          </a:p>
          <a:p>
            <a:pPr algn="just">
              <a:lnSpc>
                <a:spcPct val="11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s-ES" sz="3400" b="1" dirty="0" smtClean="0">
                <a:solidFill>
                  <a:srgbClr val="1E4463"/>
                </a:solidFill>
                <a:cs typeface="Arial" pitchFamily="34" charset="0"/>
              </a:rPr>
              <a:t>La certificación de los centros de transfusión, servicios de transfusión, bancos de sangre de cordón umbilical, bancos de tejidos y unidades de trasplante de células progenitoras hematopoyéticas</a:t>
            </a:r>
          </a:p>
          <a:p>
            <a:pPr marL="0" indent="0" algn="just">
              <a:lnSpc>
                <a:spcPct val="110000"/>
              </a:lnSpc>
              <a:buClr>
                <a:schemeClr val="tx2"/>
              </a:buClr>
              <a:buNone/>
              <a:defRPr/>
            </a:pPr>
            <a:endParaRPr lang="es-ES" sz="3400" b="1" dirty="0" smtClean="0">
              <a:solidFill>
                <a:srgbClr val="1E4463"/>
              </a:solidFill>
              <a:cs typeface="Arial" pitchFamily="34" charset="0"/>
            </a:endParaRPr>
          </a:p>
          <a:p>
            <a:pPr algn="just">
              <a:lnSpc>
                <a:spcPct val="11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s-ES" sz="3400" b="1" dirty="0" smtClean="0">
                <a:solidFill>
                  <a:srgbClr val="1E4463"/>
                </a:solidFill>
                <a:cs typeface="Arial" pitchFamily="34" charset="0"/>
              </a:rPr>
              <a:t>La mejora continua de la calidad en medicina </a:t>
            </a:r>
            <a:r>
              <a:rPr lang="es-ES" sz="3400" b="1" dirty="0" err="1" smtClean="0">
                <a:solidFill>
                  <a:srgbClr val="1E4463"/>
                </a:solidFill>
                <a:cs typeface="Arial" pitchFamily="34" charset="0"/>
              </a:rPr>
              <a:t>transfusional</a:t>
            </a:r>
            <a:r>
              <a:rPr lang="es-ES" sz="3400" b="1" dirty="0" smtClean="0">
                <a:solidFill>
                  <a:srgbClr val="1E4463"/>
                </a:solidFill>
                <a:cs typeface="Arial" pitchFamily="34" charset="0"/>
              </a:rPr>
              <a:t> y en terapia celular, mediante la actualización y edición periódica de los estándares CAT</a:t>
            </a:r>
          </a:p>
          <a:p>
            <a:pPr marL="0" indent="0" algn="just">
              <a:lnSpc>
                <a:spcPct val="110000"/>
              </a:lnSpc>
              <a:buClr>
                <a:schemeClr val="tx2"/>
              </a:buClr>
              <a:buNone/>
              <a:defRPr/>
            </a:pPr>
            <a:endParaRPr lang="es-ES" sz="3400" b="1" dirty="0" smtClean="0">
              <a:solidFill>
                <a:srgbClr val="1E4463"/>
              </a:solidFill>
              <a:cs typeface="Arial" pitchFamily="34" charset="0"/>
            </a:endParaRPr>
          </a:p>
          <a:p>
            <a:pPr algn="just">
              <a:lnSpc>
                <a:spcPct val="11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s-ES" sz="3400" b="1" dirty="0" smtClean="0">
                <a:solidFill>
                  <a:srgbClr val="1E4463"/>
                </a:solidFill>
                <a:cs typeface="Arial" pitchFamily="34" charset="0"/>
              </a:rPr>
              <a:t>La promoción del programa de certificación de la Fundación CAT</a:t>
            </a:r>
          </a:p>
        </p:txBody>
      </p:sp>
      <p:pic>
        <p:nvPicPr>
          <p:cNvPr id="5" name="Imagen 1" descr="LABCO_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704" y="404664"/>
            <a:ext cx="152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2915816" y="357166"/>
            <a:ext cx="4508808" cy="546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>
              <a:lnSpc>
                <a:spcPct val="80000"/>
              </a:lnSpc>
              <a:spcBef>
                <a:spcPct val="20000"/>
              </a:spcBef>
              <a:buClr>
                <a:srgbClr val="0082A7"/>
              </a:buClr>
              <a:defRPr/>
            </a:pPr>
            <a:r>
              <a:rPr lang="ca-ES" sz="3600" b="1" dirty="0" smtClean="0">
                <a:solidFill>
                  <a:srgbClr val="1E4463"/>
                </a:solidFill>
                <a:cs typeface="Arial" charset="0"/>
              </a:rPr>
              <a:t>Fundación CAT</a:t>
            </a:r>
            <a:endParaRPr lang="es-ES" sz="3600" b="1" dirty="0" smtClean="0">
              <a:solidFill>
                <a:srgbClr val="0082A7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2FDEF-4A70-4BF4-B46A-74180E85261B}" type="slidenum">
              <a:rPr lang="ca-ES" smtClean="0"/>
              <a:pPr>
                <a:defRPr/>
              </a:pPr>
              <a:t>7</a:t>
            </a:fld>
            <a:endParaRPr lang="ca-ES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5000660"/>
          </a:xfrm>
        </p:spPr>
        <p:txBody>
          <a:bodyPr>
            <a:normAutofit/>
          </a:bodyPr>
          <a:lstStyle/>
          <a:p>
            <a:pPr marL="0" indent="0" algn="just">
              <a:buClr>
                <a:schemeClr val="tx2"/>
              </a:buClr>
              <a:buNone/>
              <a:defRPr/>
            </a:pPr>
            <a:r>
              <a:rPr lang="es-ES" sz="2400" b="1" dirty="0" smtClean="0">
                <a:solidFill>
                  <a:srgbClr val="1E4463"/>
                </a:solidFill>
                <a:cs typeface="Arial" pitchFamily="34" charset="0"/>
              </a:rPr>
              <a:t>Certificación CAT</a:t>
            </a:r>
          </a:p>
          <a:p>
            <a:pPr marL="0" indent="0" algn="just">
              <a:buClr>
                <a:schemeClr val="tx2"/>
              </a:buClr>
              <a:buNone/>
              <a:defRPr/>
            </a:pPr>
            <a:r>
              <a:rPr lang="es-ES" sz="2000" dirty="0" smtClean="0">
                <a:solidFill>
                  <a:srgbClr val="0082A7"/>
                </a:solidFill>
                <a:latin typeface="Arial" pitchFamily="34" charset="0"/>
                <a:cs typeface="Arial" pitchFamily="34" charset="0"/>
              </a:rPr>
              <a:t>Es el procedimiento mediante el cual una organización, reconocida e independiente, emite un documento fiable de que un producto y/o servicio cumple unos requisitos de calidad específicos</a:t>
            </a:r>
          </a:p>
          <a:p>
            <a:pPr algn="just">
              <a:lnSpc>
                <a:spcPct val="110000"/>
              </a:lnSpc>
              <a:buClr>
                <a:schemeClr val="tx2"/>
              </a:buClr>
              <a:buNone/>
              <a:defRPr/>
            </a:pPr>
            <a:endParaRPr lang="es-ES" sz="2000" b="1" dirty="0" smtClean="0">
              <a:solidFill>
                <a:srgbClr val="1E446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n 1" descr="LABCO_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704" y="404664"/>
            <a:ext cx="152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2915816" y="357166"/>
            <a:ext cx="4508808" cy="546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>
              <a:lnSpc>
                <a:spcPct val="80000"/>
              </a:lnSpc>
              <a:spcBef>
                <a:spcPct val="20000"/>
              </a:spcBef>
              <a:buClr>
                <a:srgbClr val="0082A7"/>
              </a:buClr>
              <a:defRPr/>
            </a:pPr>
            <a:r>
              <a:rPr lang="ca-ES" sz="3600" b="1" dirty="0" smtClean="0">
                <a:solidFill>
                  <a:srgbClr val="1E4463"/>
                </a:solidFill>
                <a:cs typeface="Arial" charset="0"/>
              </a:rPr>
              <a:t>Fundación CAT</a:t>
            </a:r>
            <a:endParaRPr lang="es-ES" sz="3600" b="1" dirty="0" smtClean="0">
              <a:solidFill>
                <a:srgbClr val="0082A7"/>
              </a:solidFill>
              <a:cs typeface="Arial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3"/>
          <a:stretch/>
        </p:blipFill>
        <p:spPr>
          <a:xfrm>
            <a:off x="5114156" y="3500438"/>
            <a:ext cx="3750389" cy="2428891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467544" y="3356992"/>
            <a:ext cx="3672408" cy="3365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chemeClr val="tx2"/>
              </a:buClr>
              <a:defRPr/>
            </a:pPr>
            <a:r>
              <a:rPr lang="es-ES" dirty="0" smtClean="0">
                <a:solidFill>
                  <a:srgbClr val="0082A7"/>
                </a:solidFill>
                <a:latin typeface="Arial" pitchFamily="34" charset="0"/>
                <a:cs typeface="Arial" pitchFamily="34" charset="0"/>
              </a:rPr>
              <a:t>Los certificados son otorgados por 3 años pero durante estos años la Fundación CAT realiza auditorias de seguimiento con el fin de verificar que el centro certificado cumple con los requisitos establecidos en los estándares</a:t>
            </a:r>
            <a:endParaRPr lang="es-ES" dirty="0">
              <a:solidFill>
                <a:srgbClr val="0082A7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ca-ES" dirty="0" smtClean="0"/>
              <a:t>8</a:t>
            </a:r>
            <a:endParaRPr lang="ca-ES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50006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ES" sz="4000" b="1" dirty="0" smtClean="0">
                <a:solidFill>
                  <a:srgbClr val="0082A7"/>
                </a:solidFill>
                <a:cs typeface="Arial" pitchFamily="34" charset="0"/>
              </a:rPr>
              <a:t>Qué beneficios aporta tener un centro con certificado CAT:</a:t>
            </a:r>
          </a:p>
          <a:p>
            <a:pPr marL="0" indent="0">
              <a:buNone/>
            </a:pPr>
            <a:endParaRPr lang="es-ES" sz="1200" b="1" dirty="0" smtClean="0">
              <a:solidFill>
                <a:srgbClr val="0082A7"/>
              </a:solidFill>
              <a:cs typeface="Arial" pitchFamily="34" charset="0"/>
            </a:endParaRPr>
          </a:p>
          <a:p>
            <a:pPr algn="just">
              <a:lnSpc>
                <a:spcPct val="90000"/>
              </a:lnSpc>
              <a:buClr>
                <a:schemeClr val="tx2"/>
              </a:buClr>
              <a:defRPr/>
            </a:pPr>
            <a:r>
              <a:rPr lang="es-ES" sz="3600" b="1" dirty="0" smtClean="0">
                <a:solidFill>
                  <a:srgbClr val="1E4463"/>
                </a:solidFill>
                <a:cs typeface="Arial" pitchFamily="34" charset="0"/>
              </a:rPr>
              <a:t>Es garantía para los donantes, pacientes y para la sociedad que el proceso </a:t>
            </a:r>
            <a:r>
              <a:rPr lang="es-ES" sz="3600" b="1" dirty="0" err="1" smtClean="0">
                <a:solidFill>
                  <a:srgbClr val="1E4463"/>
                </a:solidFill>
                <a:cs typeface="Arial" pitchFamily="34" charset="0"/>
              </a:rPr>
              <a:t>transfusional</a:t>
            </a:r>
            <a:r>
              <a:rPr lang="es-ES" sz="3600" b="1" dirty="0" smtClean="0">
                <a:solidFill>
                  <a:srgbClr val="1E4463"/>
                </a:solidFill>
                <a:cs typeface="Arial" pitchFamily="34" charset="0"/>
              </a:rPr>
              <a:t> cumple las normativas legales y requisitos de calidad</a:t>
            </a:r>
          </a:p>
          <a:p>
            <a:pPr algn="just">
              <a:lnSpc>
                <a:spcPct val="90000"/>
              </a:lnSpc>
              <a:buClr>
                <a:schemeClr val="tx2"/>
              </a:buClr>
              <a:defRPr/>
            </a:pPr>
            <a:r>
              <a:rPr lang="es-ES" sz="3600" b="1" dirty="0" smtClean="0">
                <a:solidFill>
                  <a:srgbClr val="1E4463"/>
                </a:solidFill>
                <a:cs typeface="Arial" pitchFamily="34" charset="0"/>
              </a:rPr>
              <a:t>Es referencia de calidad, seguridad y eficiencia en la actividad que desarrollan los centros y servicios de transfusión</a:t>
            </a:r>
          </a:p>
          <a:p>
            <a:pPr algn="just">
              <a:lnSpc>
                <a:spcPct val="90000"/>
              </a:lnSpc>
              <a:buClr>
                <a:schemeClr val="tx2"/>
              </a:buClr>
              <a:defRPr/>
            </a:pPr>
            <a:r>
              <a:rPr lang="es-ES" sz="3600" b="1" dirty="0" smtClean="0">
                <a:solidFill>
                  <a:srgbClr val="1E4463"/>
                </a:solidFill>
                <a:cs typeface="Arial" pitchFamily="34" charset="0"/>
              </a:rPr>
              <a:t>Pone a disposición de las autoridades sanitarias un proceso de evaluación de la calidad de los componentes sanguíneos y celulares obtenidos-producidos y transfundidos</a:t>
            </a:r>
          </a:p>
          <a:p>
            <a:pPr algn="just">
              <a:lnSpc>
                <a:spcPct val="110000"/>
              </a:lnSpc>
              <a:buClr>
                <a:schemeClr val="tx2"/>
              </a:buClr>
              <a:buNone/>
              <a:defRPr/>
            </a:pPr>
            <a:endParaRPr lang="es-ES" sz="3400" b="1" dirty="0" smtClean="0">
              <a:solidFill>
                <a:srgbClr val="1E4463"/>
              </a:solidFill>
              <a:cs typeface="Arial" pitchFamily="34" charset="0"/>
            </a:endParaRPr>
          </a:p>
        </p:txBody>
      </p:sp>
      <p:pic>
        <p:nvPicPr>
          <p:cNvPr id="5" name="Imagen 1" descr="LABCO_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704" y="404664"/>
            <a:ext cx="152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2915816" y="357166"/>
            <a:ext cx="4508808" cy="546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>
              <a:lnSpc>
                <a:spcPct val="80000"/>
              </a:lnSpc>
              <a:spcBef>
                <a:spcPct val="20000"/>
              </a:spcBef>
              <a:buClr>
                <a:srgbClr val="0082A7"/>
              </a:buClr>
              <a:defRPr/>
            </a:pPr>
            <a:r>
              <a:rPr lang="ca-ES" sz="3600" b="1" dirty="0" smtClean="0">
                <a:solidFill>
                  <a:srgbClr val="1E4463"/>
                </a:solidFill>
                <a:cs typeface="Arial" charset="0"/>
              </a:rPr>
              <a:t>Fundación CAT</a:t>
            </a:r>
            <a:endParaRPr lang="es-ES" sz="3600" b="1" dirty="0" smtClean="0">
              <a:solidFill>
                <a:srgbClr val="0082A7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2FDEF-4A70-4BF4-B46A-74180E85261B}" type="slidenum">
              <a:rPr lang="ca-ES" smtClean="0"/>
              <a:pPr>
                <a:defRPr/>
              </a:pPr>
              <a:t>9</a:t>
            </a:fld>
            <a:endParaRPr lang="ca-ES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5000660"/>
          </a:xfrm>
        </p:spPr>
        <p:txBody>
          <a:bodyPr>
            <a:normAutofit/>
          </a:bodyPr>
          <a:lstStyle/>
          <a:p>
            <a:pPr>
              <a:spcBef>
                <a:spcPts val="638"/>
              </a:spcBef>
              <a:spcAft>
                <a:spcPts val="1413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_tradnl" sz="2400" b="1" dirty="0" smtClean="0">
              <a:solidFill>
                <a:srgbClr val="1E4463"/>
              </a:solidFill>
              <a:latin typeface="Calibri" pitchFamily="32" charset="0"/>
              <a:cs typeface="Arial Unicode MS" pitchFamily="32" charset="0"/>
            </a:endParaRPr>
          </a:p>
          <a:p>
            <a:pPr>
              <a:spcBef>
                <a:spcPts val="638"/>
              </a:spcBef>
              <a:spcAft>
                <a:spcPts val="1413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sz="2400" b="1" dirty="0" smtClean="0">
                <a:solidFill>
                  <a:srgbClr val="1E4463"/>
                </a:solidFill>
                <a:latin typeface="Calibri" pitchFamily="32" charset="0"/>
                <a:cs typeface="Arial Unicode MS" pitchFamily="32" charset="0"/>
              </a:rPr>
              <a:t>14 CT y 21 ST,  están certificados, </a:t>
            </a:r>
            <a:r>
              <a:rPr lang="es-ES_tradnl" sz="2400" b="1" dirty="0" smtClean="0">
                <a:solidFill>
                  <a:srgbClr val="1E4463"/>
                </a:solidFill>
                <a:latin typeface="Calibri" pitchFamily="32" charset="0"/>
                <a:cs typeface="Arial Unicode MS" pitchFamily="32" charset="0"/>
              </a:rPr>
              <a:t>4 </a:t>
            </a:r>
            <a:r>
              <a:rPr lang="es-ES_tradnl" sz="2400" b="1" dirty="0" smtClean="0">
                <a:solidFill>
                  <a:srgbClr val="1E4463"/>
                </a:solidFill>
                <a:latin typeface="Calibri" pitchFamily="32" charset="0"/>
                <a:cs typeface="Arial Unicode MS" pitchFamily="32" charset="0"/>
              </a:rPr>
              <a:t>de ellos en la Comunidad Valenciana</a:t>
            </a:r>
          </a:p>
          <a:p>
            <a:pPr>
              <a:spcBef>
                <a:spcPts val="638"/>
              </a:spcBef>
              <a:spcAft>
                <a:spcPts val="1413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sz="2400" b="1" dirty="0" smtClean="0">
                <a:solidFill>
                  <a:srgbClr val="1E4463"/>
                </a:solidFill>
                <a:latin typeface="Calibri" pitchFamily="32" charset="0"/>
                <a:cs typeface="Arial Unicode MS" pitchFamily="32" charset="0"/>
              </a:rPr>
              <a:t>El 42,5% de los componentes sanguíneos transfundidos en España lo hacen en Servicios de Transfusión con Certificación CAT</a:t>
            </a:r>
          </a:p>
          <a:p>
            <a:pPr>
              <a:spcBef>
                <a:spcPts val="638"/>
              </a:spcBef>
              <a:spcAft>
                <a:spcPts val="1413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sz="2400" b="1" dirty="0" smtClean="0">
                <a:solidFill>
                  <a:srgbClr val="1E4463"/>
                </a:solidFill>
                <a:latin typeface="Calibri" pitchFamily="32" charset="0"/>
                <a:cs typeface="Arial Unicode MS" pitchFamily="32" charset="0"/>
              </a:rPr>
              <a:t>21 ST están en proceso de acreditación</a:t>
            </a:r>
          </a:p>
          <a:p>
            <a:pPr algn="just">
              <a:lnSpc>
                <a:spcPct val="110000"/>
              </a:lnSpc>
              <a:buClr>
                <a:schemeClr val="tx2"/>
              </a:buClr>
              <a:buNone/>
              <a:defRPr/>
            </a:pPr>
            <a:endParaRPr lang="es-ES" sz="2400" b="1" dirty="0" smtClean="0">
              <a:solidFill>
                <a:srgbClr val="1E4463"/>
              </a:solidFill>
              <a:cs typeface="Arial" pitchFamily="34" charset="0"/>
            </a:endParaRPr>
          </a:p>
        </p:txBody>
      </p:sp>
      <p:pic>
        <p:nvPicPr>
          <p:cNvPr id="5" name="Imagen 1" descr="LABCO_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704" y="404664"/>
            <a:ext cx="152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2267744" y="357166"/>
            <a:ext cx="6048672" cy="939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>
              <a:lnSpc>
                <a:spcPct val="80000"/>
              </a:lnSpc>
              <a:spcBef>
                <a:spcPct val="20000"/>
              </a:spcBef>
              <a:buClr>
                <a:srgbClr val="0082A7"/>
              </a:buClr>
              <a:defRPr/>
            </a:pPr>
            <a:r>
              <a:rPr lang="es-ES_tradnl" sz="3600" dirty="0" smtClean="0">
                <a:solidFill>
                  <a:srgbClr val="FFFF00"/>
                </a:solidFill>
                <a:latin typeface="Calibri" pitchFamily="32" charset="0"/>
                <a:cs typeface="Arial Unicode MS" pitchFamily="32" charset="0"/>
              </a:rPr>
              <a:t>       </a:t>
            </a:r>
            <a:r>
              <a:rPr lang="es-ES_tradnl" sz="3200" b="1" dirty="0" smtClean="0">
                <a:solidFill>
                  <a:srgbClr val="1E4463"/>
                </a:solidFill>
                <a:latin typeface="+mj-lt"/>
                <a:cs typeface="Arial Unicode MS" pitchFamily="32" charset="0"/>
              </a:rPr>
              <a:t>IMPLANTACION DE LA CERTIFICACION CAT EN ESPAÑA </a:t>
            </a:r>
            <a:endParaRPr lang="es-ES" sz="3200" b="1" dirty="0" smtClean="0">
              <a:solidFill>
                <a:srgbClr val="1E4463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1690</TotalTime>
  <Words>1973</Words>
  <Application>Microsoft Office PowerPoint</Application>
  <PresentationFormat>Presentación en pantalla (4:3)</PresentationFormat>
  <Paragraphs>368</Paragraphs>
  <Slides>38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3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NURIA MONTANER TORRE-MARÍN</dc:creator>
  <cp:lastModifiedBy>AdminMAN</cp:lastModifiedBy>
  <cp:revision>203</cp:revision>
  <dcterms:modified xsi:type="dcterms:W3CDTF">2014-10-08T10:40:50Z</dcterms:modified>
</cp:coreProperties>
</file>