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5"/>
  </p:notesMasterIdLst>
  <p:sldIdLst>
    <p:sldId id="256" r:id="rId2"/>
    <p:sldId id="286" r:id="rId3"/>
    <p:sldId id="284" r:id="rId4"/>
    <p:sldId id="274" r:id="rId5"/>
    <p:sldId id="276" r:id="rId6"/>
    <p:sldId id="277" r:id="rId7"/>
    <p:sldId id="278" r:id="rId8"/>
    <p:sldId id="279" r:id="rId9"/>
    <p:sldId id="280" r:id="rId10"/>
    <p:sldId id="283" r:id="rId11"/>
    <p:sldId id="281" r:id="rId12"/>
    <p:sldId id="285" r:id="rId13"/>
    <p:sldId id="282" r:id="rId14"/>
  </p:sldIdLst>
  <p:sldSz cx="9144000" cy="6858000" type="screen4x3"/>
  <p:notesSz cx="6858000" cy="99456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DCD0C-AD6A-4F8A-86EB-42C94890BBE0}" type="datetimeFigureOut">
              <a:rPr lang="es-ES" smtClean="0"/>
              <a:t>16/10/2013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468EA-870D-41CA-9D94-0A9FFC67555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471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468EA-870D-41CA-9D94-0A9FFC67555A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410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Según</a:t>
            </a:r>
            <a:r>
              <a:rPr lang="es-ES" baseline="0" dirty="0" smtClean="0"/>
              <a:t> la OMS, se da gran importancia  a verificar la identidad de los pacientes, y </a:t>
            </a:r>
            <a:r>
              <a:rPr lang="es-ES" baseline="0" dirty="0" err="1" smtClean="0"/>
              <a:t>tambien</a:t>
            </a:r>
            <a:r>
              <a:rPr lang="es-ES" baseline="0" dirty="0" smtClean="0"/>
              <a:t> dan importancia a hacer coincidir los pacientes correctos con la atención correcta.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468EA-870D-41CA-9D94-0A9FFC67555A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028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468EA-870D-41CA-9D94-0A9FFC67555A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365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4D06BED-87E0-4A9E-8320-1334A9D511D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9F4F8C-23C6-42AA-847E-9210ED1718B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11AAD8D-D68F-4E44-809E-3A77B1283E4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EA3C74D-B82F-4D92-BF8C-5A7268474A3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45DF09A8-FE28-4F54-9F1D-E394959A59C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60B1744-6815-485F-BF30-A7AA3D929DF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152A21-4954-40B9-AB0C-1B9F3837986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F76997-7EC0-473C-B684-B350910D81E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F59353-D89C-4706-BFD8-3E5545EE5A9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B247C8-0EDE-4981-A642-4BAAB7AE2EE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C5A250-EF17-462E-9C93-69E05352F39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BCAE6D-3F32-4EB4-BA8A-F69AC799E4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es/imgres?imgurl=http://www.periodistadigital.com/imgs/20071009/transfusion_1.jpg&amp;imgrefurl=http://blogs.periodistadigital.com/vidasaludable.php/2007/10/09/el_peligro_de_las_transfusiones&amp;h=187&amp;w=200&amp;sz=14&amp;hl=es&amp;start=6&amp;um=1&amp;tbnid=g1Lv26yZznQPZM:&amp;tbnh=97&amp;tbnw=104&amp;prev=/images?q%3Dtransfusiones%26um%3D1%26hl%3Des%26cr%3Dcountry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15"/>
          <p:cNvSpPr>
            <a:spLocks noGrp="1" noChangeArrowheads="1"/>
          </p:cNvSpPr>
          <p:nvPr>
            <p:ph idx="1"/>
          </p:nvPr>
        </p:nvSpPr>
        <p:spPr>
          <a:xfrm>
            <a:off x="396412" y="488099"/>
            <a:ext cx="8229600" cy="4784725"/>
          </a:xfrm>
        </p:spPr>
        <p:txBody>
          <a:bodyPr/>
          <a:lstStyle/>
          <a:p>
            <a:pPr marL="0" indent="0" algn="r">
              <a:buNone/>
            </a:pPr>
            <a:r>
              <a:rPr lang="es-ES" sz="4400" b="1" i="0" u="none" strike="noStrike" baseline="0" dirty="0" smtClean="0">
                <a:latin typeface="Arial-BoldMT"/>
              </a:rPr>
              <a:t>CASI-INCIDENCIAS EN TRANSFUSIÓN. </a:t>
            </a:r>
          </a:p>
          <a:p>
            <a:pPr marL="0" indent="0" algn="r">
              <a:buNone/>
            </a:pPr>
            <a:r>
              <a:rPr lang="es-ES" sz="4400" b="1" i="0" u="none" strike="noStrike" baseline="0" dirty="0" smtClean="0">
                <a:latin typeface="Arial-BoldMT"/>
              </a:rPr>
              <a:t>MEDIDAS DE PREVENCIÓN. </a:t>
            </a:r>
            <a:r>
              <a:rPr lang="es-ES" sz="4400" b="1" dirty="0" smtClean="0">
                <a:latin typeface="Arial-BoldMT"/>
              </a:rPr>
              <a:t>IDENTIFICACIÓN POSITIVA</a:t>
            </a:r>
            <a:r>
              <a:rPr lang="es-ES" sz="4400" b="1" i="0" u="none" strike="noStrike" baseline="0" dirty="0" smtClean="0">
                <a:latin typeface="Arial-BoldMT"/>
              </a:rPr>
              <a:t>.</a:t>
            </a:r>
            <a:endParaRPr lang="es-ES" altLang="es-ES" sz="4400" dirty="0" smtClean="0">
              <a:latin typeface="Arial Rounded MT Bold" pitchFamily="34" charset="0"/>
            </a:endParaRPr>
          </a:p>
        </p:txBody>
      </p:sp>
      <p:pic>
        <p:nvPicPr>
          <p:cNvPr id="2065" name="Picture 17" descr="sangre_transfus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49" r="12749"/>
          <a:stretch>
            <a:fillRect/>
          </a:stretch>
        </p:blipFill>
        <p:spPr bwMode="auto">
          <a:xfrm>
            <a:off x="227615" y="3501008"/>
            <a:ext cx="2952330" cy="2961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19872" y="3789040"/>
            <a:ext cx="5328592" cy="2385594"/>
          </a:xfrm>
        </p:spPr>
        <p:txBody>
          <a:bodyPr>
            <a:noAutofit/>
          </a:bodyPr>
          <a:lstStyle/>
          <a:p>
            <a:pPr algn="r"/>
            <a:r>
              <a:rPr lang="es-ES" sz="28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Nicolás miguel </a:t>
            </a:r>
            <a:r>
              <a:rPr lang="es-ES" sz="2800" dirty="0" err="1" smtClean="0">
                <a:solidFill>
                  <a:schemeClr val="tx1"/>
                </a:solidFill>
                <a:latin typeface="Berlin Sans FB Demi" panose="020E0802020502020306" pitchFamily="34" charset="0"/>
              </a:rPr>
              <a:t>balbás</a:t>
            </a:r>
            <a:r>
              <a:rPr lang="es-ES" sz="2800" dirty="0">
                <a:solidFill>
                  <a:schemeClr val="tx1"/>
                </a:solidFill>
                <a:latin typeface="Berlin Sans FB Demi" panose="020E0802020502020306" pitchFamily="34" charset="0"/>
              </a:rPr>
              <a:t/>
            </a:r>
            <a:br>
              <a:rPr lang="es-ES" sz="2800" dirty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s-ES" sz="20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congreso nacional de </a:t>
            </a:r>
            <a:br>
              <a:rPr lang="es-ES" sz="20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s-ES" sz="20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enfermería hematológica</a:t>
            </a:r>
            <a:r>
              <a:rPr lang="es-ES" sz="28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/>
            </a:r>
            <a:br>
              <a:rPr lang="es-ES" sz="28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s-ES" sz="28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octubre 2013</a:t>
            </a:r>
            <a:endParaRPr lang="es-ES" sz="28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96889"/>
            <a:ext cx="7239000" cy="4846320"/>
          </a:xfrm>
        </p:spPr>
        <p:txBody>
          <a:bodyPr/>
          <a:lstStyle/>
          <a:p>
            <a:pPr lvl="0">
              <a:lnSpc>
                <a:spcPct val="90000"/>
              </a:lnSpc>
              <a:buClr>
                <a:srgbClr val="F4E7ED"/>
              </a:buClr>
            </a:pPr>
            <a:r>
              <a:rPr lang="es-ES" altLang="es-ES" sz="2800" dirty="0">
                <a:solidFill>
                  <a:prstClr val="white"/>
                </a:solidFill>
              </a:rPr>
              <a:t>Barreras de comunicación: </a:t>
            </a:r>
          </a:p>
          <a:p>
            <a:pPr lvl="3">
              <a:lnSpc>
                <a:spcPct val="90000"/>
              </a:lnSpc>
              <a:buClr>
                <a:srgbClr val="F9B639"/>
              </a:buClr>
            </a:pPr>
            <a:r>
              <a:rPr lang="es-ES" altLang="es-ES" sz="2400" dirty="0">
                <a:solidFill>
                  <a:prstClr val="white">
                    <a:tint val="85000"/>
                  </a:prstClr>
                </a:solidFill>
              </a:rPr>
              <a:t>Personas ancianas, sordas, </a:t>
            </a:r>
            <a:r>
              <a:rPr lang="es-ES" altLang="es-ES" sz="2400" dirty="0" smtClean="0">
                <a:solidFill>
                  <a:prstClr val="white">
                    <a:tint val="85000"/>
                  </a:prstClr>
                </a:solidFill>
              </a:rPr>
              <a:t>inconscientes </a:t>
            </a:r>
            <a:r>
              <a:rPr lang="es-ES" altLang="es-ES" sz="2400" dirty="0">
                <a:solidFill>
                  <a:prstClr val="white">
                    <a:tint val="85000"/>
                  </a:prstClr>
                </a:solidFill>
              </a:rPr>
              <a:t>o sedada</a:t>
            </a:r>
            <a:r>
              <a:rPr lang="es-ES" altLang="es-ES" sz="2400" dirty="0" smtClean="0">
                <a:solidFill>
                  <a:prstClr val="white">
                    <a:tint val="85000"/>
                  </a:prstClr>
                </a:solidFill>
              </a:rPr>
              <a:t>…</a:t>
            </a:r>
          </a:p>
          <a:p>
            <a:pPr marL="777240" lvl="3" indent="0">
              <a:lnSpc>
                <a:spcPct val="90000"/>
              </a:lnSpc>
              <a:buClr>
                <a:srgbClr val="F9B639"/>
              </a:buClr>
              <a:buNone/>
            </a:pPr>
            <a:endParaRPr lang="es-ES" altLang="es-ES" sz="2400" dirty="0">
              <a:solidFill>
                <a:prstClr val="white">
                  <a:tint val="85000"/>
                </a:prstClr>
              </a:solidFill>
            </a:endParaRPr>
          </a:p>
          <a:p>
            <a:pPr lvl="0">
              <a:lnSpc>
                <a:spcPct val="90000"/>
              </a:lnSpc>
              <a:buClr>
                <a:srgbClr val="F4E7ED"/>
              </a:buClr>
            </a:pPr>
            <a:r>
              <a:rPr lang="es-ES" altLang="es-ES" sz="2800" dirty="0">
                <a:solidFill>
                  <a:prstClr val="white"/>
                </a:solidFill>
              </a:rPr>
              <a:t>Abreviaciones por parte del personal al realizar la comprobación de la identidad de los pacientes</a:t>
            </a:r>
            <a:r>
              <a:rPr lang="es-ES" altLang="es-ES" sz="2800" dirty="0" smtClean="0">
                <a:solidFill>
                  <a:prstClr val="white"/>
                </a:solidFill>
              </a:rPr>
              <a:t>.</a:t>
            </a:r>
          </a:p>
          <a:p>
            <a:pPr marL="0" lvl="0" indent="0">
              <a:lnSpc>
                <a:spcPct val="90000"/>
              </a:lnSpc>
              <a:buClr>
                <a:srgbClr val="F4E7ED"/>
              </a:buClr>
              <a:buNone/>
            </a:pPr>
            <a:endParaRPr lang="es-ES" altLang="es-ES" sz="2800" dirty="0">
              <a:solidFill>
                <a:prstClr val="white"/>
              </a:solidFill>
            </a:endParaRPr>
          </a:p>
          <a:p>
            <a:pPr lvl="0">
              <a:lnSpc>
                <a:spcPct val="90000"/>
              </a:lnSpc>
              <a:buClr>
                <a:srgbClr val="F4E7ED"/>
              </a:buClr>
            </a:pPr>
            <a:r>
              <a:rPr lang="es-ES" altLang="es-ES" sz="2800" dirty="0">
                <a:solidFill>
                  <a:prstClr val="white"/>
                </a:solidFill>
              </a:rPr>
              <a:t>Falta de formación y comprensión de las consecuencias de los errores de identificación. </a:t>
            </a:r>
          </a:p>
          <a:p>
            <a:endParaRPr lang="es-E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7239000" cy="698336"/>
          </a:xfrm>
          <a:noFill/>
        </p:spPr>
        <p:txBody>
          <a:bodyPr>
            <a:normAutofit fontScale="90000"/>
          </a:bodyPr>
          <a:lstStyle/>
          <a:p>
            <a:r>
              <a:rPr lang="es-ES" altLang="es-ES" dirty="0" smtClean="0">
                <a:effectLst/>
              </a:rPr>
              <a:t>Errores de </a:t>
            </a:r>
            <a:r>
              <a:rPr lang="es-ES" altLang="es-ES" dirty="0" smtClean="0"/>
              <a:t>identificación(2/4</a:t>
            </a:r>
            <a:r>
              <a:rPr lang="es-ES" altLang="es-ES" dirty="0"/>
              <a:t>)</a:t>
            </a:r>
            <a:endParaRPr lang="es-ES" altLang="es-ES" dirty="0" smtClean="0">
              <a:effectLst/>
            </a:endParaRPr>
          </a:p>
        </p:txBody>
      </p:sp>
      <p:sp>
        <p:nvSpPr>
          <p:cNvPr id="5" name="Rectangle 4"/>
          <p:cNvSpPr>
            <a:spLocks noRot="1" noChangeArrowheads="1"/>
          </p:cNvSpPr>
          <p:nvPr/>
        </p:nvSpPr>
        <p:spPr bwMode="auto">
          <a:xfrm>
            <a:off x="662569" y="1304727"/>
            <a:ext cx="8229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dirty="0"/>
              <a:t>CAUSAS</a:t>
            </a:r>
          </a:p>
        </p:txBody>
      </p:sp>
    </p:spTree>
    <p:extLst>
      <p:ext uri="{BB962C8B-B14F-4D97-AF65-F5344CB8AC3E}">
        <p14:creationId xmlns:p14="http://schemas.microsoft.com/office/powerpoint/2010/main" val="77639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</p:spPr>
        <p:txBody>
          <a:bodyPr/>
          <a:lstStyle/>
          <a:p>
            <a:r>
              <a:rPr lang="es-ES" altLang="es-ES" dirty="0" smtClean="0">
                <a:effectLst/>
              </a:rPr>
              <a:t>Errores de </a:t>
            </a:r>
            <a:r>
              <a:rPr lang="es-ES" altLang="es-ES" dirty="0" smtClean="0"/>
              <a:t>identificación(3/4</a:t>
            </a:r>
            <a:r>
              <a:rPr lang="es-ES" altLang="es-ES" dirty="0"/>
              <a:t>)</a:t>
            </a:r>
            <a:endParaRPr lang="es-ES" altLang="es-ES" dirty="0" smtClean="0"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332037"/>
            <a:ext cx="8229600" cy="4525963"/>
          </a:xfrm>
          <a:noFill/>
        </p:spPr>
        <p:txBody>
          <a:bodyPr/>
          <a:lstStyle/>
          <a:p>
            <a:r>
              <a:rPr lang="es-ES" altLang="es-ES" sz="3200" dirty="0" smtClean="0"/>
              <a:t>Extracción de muestra a un paciente que no la requiere.</a:t>
            </a:r>
          </a:p>
          <a:p>
            <a:endParaRPr lang="es-ES" altLang="es-ES" sz="3200" dirty="0" smtClean="0">
              <a:effectLst/>
            </a:endParaRPr>
          </a:p>
          <a:p>
            <a:r>
              <a:rPr lang="es-ES" altLang="es-ES" sz="3200" dirty="0" smtClean="0">
                <a:effectLst/>
              </a:rPr>
              <a:t>Administración de un componente sanguíneo a un paciente equivocado </a:t>
            </a:r>
          </a:p>
          <a:p>
            <a:endParaRPr lang="es-ES" altLang="es-ES" sz="3200" dirty="0" smtClean="0"/>
          </a:p>
          <a:p>
            <a:r>
              <a:rPr lang="es-ES" altLang="es-ES" sz="3200" dirty="0" smtClean="0"/>
              <a:t>N</a:t>
            </a:r>
            <a:r>
              <a:rPr lang="es-ES" altLang="es-ES" sz="3200" dirty="0" smtClean="0">
                <a:effectLst/>
              </a:rPr>
              <a:t>o administración al paciente que lo requiere.</a:t>
            </a:r>
          </a:p>
          <a:p>
            <a:pPr>
              <a:buFont typeface="Wingdings" pitchFamily="2" charset="2"/>
              <a:buNone/>
            </a:pPr>
            <a:endParaRPr lang="es-ES" altLang="es-ES" dirty="0" smtClean="0">
              <a:effectLst/>
            </a:endParaRPr>
          </a:p>
          <a:p>
            <a:endParaRPr lang="es-ES" altLang="es-ES" dirty="0" smtClean="0">
              <a:effectLst/>
            </a:endParaRPr>
          </a:p>
          <a:p>
            <a:endParaRPr lang="es-ES" altLang="es-ES" dirty="0" smtClean="0">
              <a:effectLst/>
            </a:endParaRPr>
          </a:p>
        </p:txBody>
      </p:sp>
      <p:sp>
        <p:nvSpPr>
          <p:cNvPr id="34820" name="Rectangle 4"/>
          <p:cNvSpPr>
            <a:spLocks noRot="1" noChangeArrowheads="1"/>
          </p:cNvSpPr>
          <p:nvPr/>
        </p:nvSpPr>
        <p:spPr bwMode="auto">
          <a:xfrm>
            <a:off x="657347" y="1479217"/>
            <a:ext cx="8229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dirty="0"/>
              <a:t>EFECTOS ADVERSOS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altLang="es-ES" sz="3200" dirty="0" smtClean="0"/>
          </a:p>
          <a:p>
            <a:endParaRPr lang="es-ES" altLang="es-ES" sz="3200" dirty="0"/>
          </a:p>
          <a:p>
            <a:r>
              <a:rPr lang="es-ES" altLang="es-ES" sz="3200" dirty="0" smtClean="0"/>
              <a:t>Atribución </a:t>
            </a:r>
            <a:r>
              <a:rPr lang="es-ES" altLang="es-ES" sz="3200" dirty="0"/>
              <a:t>del resultado de pruebas </a:t>
            </a:r>
            <a:r>
              <a:rPr lang="es-ES" altLang="es-ES" sz="3200" dirty="0" err="1"/>
              <a:t>pretransfusionales</a:t>
            </a:r>
            <a:r>
              <a:rPr lang="es-ES" altLang="es-ES" sz="3200" dirty="0"/>
              <a:t> erróneos</a:t>
            </a:r>
            <a:r>
              <a:rPr lang="es-ES" altLang="es-ES" sz="3200" dirty="0" smtClean="0"/>
              <a:t>.</a:t>
            </a:r>
          </a:p>
          <a:p>
            <a:endParaRPr lang="es-ES" altLang="es-ES" sz="3200" dirty="0"/>
          </a:p>
          <a:p>
            <a:r>
              <a:rPr lang="es-ES" altLang="es-ES" sz="3200" dirty="0"/>
              <a:t>Cancelación de una IQ por no disponer de reserva transfusional.</a:t>
            </a:r>
          </a:p>
          <a:p>
            <a:endParaRPr lang="es-E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7239000" cy="770344"/>
          </a:xfrm>
          <a:noFill/>
        </p:spPr>
        <p:txBody>
          <a:bodyPr>
            <a:normAutofit/>
          </a:bodyPr>
          <a:lstStyle/>
          <a:p>
            <a:r>
              <a:rPr lang="es-ES" altLang="es-ES" sz="3200" dirty="0" smtClean="0">
                <a:effectLst/>
              </a:rPr>
              <a:t>Errores de </a:t>
            </a:r>
            <a:r>
              <a:rPr lang="es-ES" altLang="es-ES" sz="3200" dirty="0" smtClean="0"/>
              <a:t>identificación(4/4</a:t>
            </a:r>
            <a:r>
              <a:rPr lang="es-ES" altLang="es-ES" sz="3200" dirty="0"/>
              <a:t>)</a:t>
            </a:r>
            <a:endParaRPr lang="es-ES" altLang="es-ES" sz="3200" dirty="0" smtClean="0">
              <a:effectLst/>
            </a:endParaRPr>
          </a:p>
        </p:txBody>
      </p:sp>
      <p:sp>
        <p:nvSpPr>
          <p:cNvPr id="5" name="Rectangle 4"/>
          <p:cNvSpPr>
            <a:spLocks noRot="1" noChangeArrowheads="1"/>
          </p:cNvSpPr>
          <p:nvPr/>
        </p:nvSpPr>
        <p:spPr bwMode="auto">
          <a:xfrm>
            <a:off x="179512" y="1545270"/>
            <a:ext cx="8229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dirty="0"/>
              <a:t>EFECTOS ADVERSOS</a:t>
            </a:r>
          </a:p>
        </p:txBody>
      </p:sp>
    </p:spTree>
    <p:extLst>
      <p:ext uri="{BB962C8B-B14F-4D97-AF65-F5344CB8AC3E}">
        <p14:creationId xmlns:p14="http://schemas.microsoft.com/office/powerpoint/2010/main" val="306101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altLang="es-ES" sz="9600" smtClean="0">
                <a:effectLst/>
                <a:latin typeface="Franklin Gothic Heavy" pitchFamily="34" charset="0"/>
              </a:rPr>
              <a:t>Muchas</a:t>
            </a:r>
          </a:p>
          <a:p>
            <a:pPr algn="ctr">
              <a:buFont typeface="Wingdings" pitchFamily="2" charset="2"/>
              <a:buNone/>
            </a:pPr>
            <a:r>
              <a:rPr lang="es-ES" altLang="es-ES" sz="9600" smtClean="0">
                <a:effectLst/>
                <a:latin typeface="Franklin Gothic Heavy" pitchFamily="34" charset="0"/>
              </a:rPr>
              <a:t>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altLang="es-ES" b="0" dirty="0">
                <a:latin typeface="Arial Rounded MT Bold" pitchFamily="34" charset="0"/>
              </a:rPr>
              <a:t>Identificación positiva del  </a:t>
            </a:r>
            <a:r>
              <a:rPr lang="es-ES" altLang="es-ES" b="0" dirty="0" smtClean="0">
                <a:latin typeface="Arial Rounded MT Bold" pitchFamily="34" charset="0"/>
              </a:rPr>
              <a:t>paciente (1/5)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Definición:</a:t>
            </a:r>
          </a:p>
          <a:p>
            <a:pPr marL="0" indent="0">
              <a:buNone/>
            </a:pPr>
            <a:r>
              <a:rPr lang="es-ES" dirty="0" smtClean="0"/>
              <a:t>   Proceso mediante el cual se pide al paciente              que de sus datos personales con el fin de garantizar su correcta identificación y la administración del componente sanguíneo correcto (Equipo del Proyecto OBU de la UE).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426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Para verificar con éxito la identidad del paciente, deben existir un mínimo de datos: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Nombre y apellidos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Fecha de nacimiento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Sexo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Numero de historia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" name="Rectangle 5"/>
          <p:cNvSpPr>
            <a:spLocks noGrp="1" noRot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s-ES" altLang="es-ES" b="0" dirty="0" smtClean="0">
                <a:effectLst/>
                <a:latin typeface="Arial Rounded MT Bold" pitchFamily="34" charset="0"/>
              </a:rPr>
              <a:t>Identificación positiva del  </a:t>
            </a:r>
            <a:r>
              <a:rPr lang="es-ES" altLang="es-ES" b="0" dirty="0">
                <a:latin typeface="Arial Rounded MT Bold" pitchFamily="34" charset="0"/>
              </a:rPr>
              <a:t>paciente (2/5)</a:t>
            </a:r>
            <a:endParaRPr lang="es-ES" altLang="es-ES" b="0" dirty="0" smtClean="0">
              <a:effectLst/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26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transfusion_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689225"/>
            <a:ext cx="295275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5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680216" y="764704"/>
            <a:ext cx="7132144" cy="1296144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s-ES" altLang="es-ES" b="0" dirty="0" smtClean="0">
                <a:effectLst/>
                <a:latin typeface="Arial Rounded MT Bold" pitchFamily="34" charset="0"/>
              </a:rPr>
              <a:t>Identificación positiva del  </a:t>
            </a:r>
            <a:r>
              <a:rPr lang="es-ES" altLang="es-ES" b="0" dirty="0" smtClean="0">
                <a:effectLst/>
                <a:latin typeface="Arial Rounded MT Bold" pitchFamily="34" charset="0"/>
              </a:rPr>
              <a:t>paciente (3/5)</a:t>
            </a:r>
            <a:endParaRPr lang="es-ES" altLang="es-ES" b="0" dirty="0" smtClean="0">
              <a:effectLst/>
              <a:latin typeface="Arial Rounded MT Bold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68313" y="2636838"/>
            <a:ext cx="467995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>
                <a:effectLst>
                  <a:outerShdw blurRad="38100" dist="38100" dir="2700000" algn="tl">
                    <a:srgbClr val="000000"/>
                  </a:outerShdw>
                </a:effectLst>
              </a:rPr>
              <a:t>Esta identificación es algo de vital importancia en todo el proceso transfusional.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>
                <a:effectLst>
                  <a:outerShdw blurRad="38100" dist="38100" dir="2700000" algn="tl">
                    <a:srgbClr val="000000"/>
                  </a:outerShdw>
                </a:effectLst>
              </a:rPr>
              <a:t>Tanto en la obtención de la muestra, como en el momento de transfundir al paciente.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5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540544" y="764704"/>
            <a:ext cx="8135938" cy="1152525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 sz="4000" b="0" dirty="0" smtClean="0">
                <a:effectLst/>
                <a:latin typeface="Arial Rounded MT Bold" pitchFamily="34" charset="0"/>
              </a:rPr>
              <a:t>Identificación positiva del  </a:t>
            </a:r>
            <a:r>
              <a:rPr lang="es-ES" altLang="es-ES" sz="4000" b="0" dirty="0" smtClean="0">
                <a:effectLst/>
                <a:latin typeface="Arial Rounded MT Bold" pitchFamily="34" charset="0"/>
              </a:rPr>
              <a:t>paciente (4/5)</a:t>
            </a:r>
            <a:endParaRPr lang="es-ES" altLang="es-ES" sz="4000" b="0" dirty="0" smtClean="0">
              <a:effectLst/>
              <a:latin typeface="Arial Rounded MT Bold" pitchFamily="34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68313" y="2420938"/>
            <a:ext cx="828040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 paciente debe ser,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es-E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Identificado positivamente antes de la extracción de sangre de pruebas pretransfusionales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2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es-E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Identificado positivamente antes de la administración del componente sanguíneo.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2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540544" y="404664"/>
            <a:ext cx="8135938" cy="1152525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 sz="4000" b="0" dirty="0" smtClean="0">
                <a:effectLst/>
                <a:latin typeface="Arial Rounded MT Bold" pitchFamily="34" charset="0"/>
              </a:rPr>
              <a:t>Identificación positiva del  </a:t>
            </a:r>
            <a:r>
              <a:rPr lang="es-ES" altLang="es-ES" sz="4000" b="0" dirty="0" smtClean="0">
                <a:effectLst/>
                <a:latin typeface="Arial Rounded MT Bold" pitchFamily="34" charset="0"/>
              </a:rPr>
              <a:t>paciente (5/5)</a:t>
            </a:r>
            <a:endParaRPr lang="es-ES" altLang="es-ES" sz="4000" b="0" dirty="0" smtClean="0">
              <a:effectLst/>
              <a:latin typeface="Arial Rounded MT Bold" pitchFamily="34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 paciente debe ser: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Interrogado para confirmar su identidad, 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E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tanto en la extracción </a:t>
            </a:r>
            <a:r>
              <a:rPr lang="es-ES" altLang="es-E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pretransfusional</a:t>
            </a:r>
            <a:r>
              <a:rPr lang="es-ES" altLang="es-E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s-ES" altLang="es-ES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como en la administración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los pacientes inconscientes o cuya identidad se desconozca se les asignará un numero de emergencia exclusivo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alt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239000" cy="1143000"/>
          </a:xfrm>
          <a:noFill/>
        </p:spPr>
        <p:txBody>
          <a:bodyPr>
            <a:normAutofit fontScale="90000"/>
          </a:bodyPr>
          <a:lstStyle/>
          <a:p>
            <a:r>
              <a:rPr lang="es-ES" altLang="es-ES" sz="4000" dirty="0" smtClean="0">
                <a:effectLst/>
              </a:rPr>
              <a:t>Precauciones para evitar errores</a:t>
            </a:r>
            <a:r>
              <a:rPr lang="es-ES" altLang="es-ES" sz="4000" dirty="0" smtClean="0">
                <a:effectLst/>
              </a:rPr>
              <a:t>…(1/2)</a:t>
            </a:r>
            <a:endParaRPr lang="es-ES" altLang="es-ES" sz="4000" dirty="0" smtClean="0">
              <a:effectLst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564904"/>
            <a:ext cx="8229600" cy="3992563"/>
          </a:xfrm>
          <a:noFill/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s-ES" altLang="es-ES" dirty="0" smtClean="0">
                <a:effectLst/>
              </a:rPr>
              <a:t>Si se conoce la identidad…. (por familiares o allegados)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1.- Comprobar los datos en la historia clínica y pulsera de identificación del hospital.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2.- Verificar con el personal responsable del paciente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3.- Comprobar el grupo a pie de cama.</a:t>
            </a:r>
          </a:p>
          <a:p>
            <a:pPr marL="609600" indent="-609600">
              <a:lnSpc>
                <a:spcPct val="90000"/>
              </a:lnSpc>
            </a:pPr>
            <a:endParaRPr lang="es-ES" altLang="es-ES" dirty="0" smtClean="0">
              <a:effectLst/>
            </a:endParaRPr>
          </a:p>
          <a:p>
            <a:pPr marL="609600" indent="-609600">
              <a:lnSpc>
                <a:spcPct val="90000"/>
              </a:lnSpc>
            </a:pPr>
            <a:r>
              <a:rPr lang="es-ES" altLang="es-ES" dirty="0" smtClean="0">
                <a:effectLst/>
              </a:rPr>
              <a:t>Si no se conoce la identidad…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2400" dirty="0" smtClean="0">
                <a:effectLst/>
              </a:rPr>
              <a:t>		1.-</a:t>
            </a:r>
            <a:r>
              <a:rPr lang="es-ES" altLang="es-ES" sz="2800" dirty="0" smtClean="0">
                <a:effectLst/>
              </a:rPr>
              <a:t> </a:t>
            </a:r>
            <a:r>
              <a:rPr lang="es-ES" altLang="es-ES" sz="2400" dirty="0" smtClean="0">
                <a:effectLst/>
              </a:rPr>
              <a:t>Datos identificativos de admisión de urgencias.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sz="2400" dirty="0" smtClean="0">
                <a:effectLst/>
              </a:rPr>
              <a:t>	2.- Comprobación de grupo a pie de cama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endParaRPr lang="es-ES" altLang="es-ES" sz="2800" dirty="0" smtClean="0">
              <a:effectLst/>
            </a:endParaRPr>
          </a:p>
        </p:txBody>
      </p:sp>
      <p:sp>
        <p:nvSpPr>
          <p:cNvPr id="31749" name="Rectangle 5"/>
          <p:cNvSpPr>
            <a:spLocks noRot="1" noChangeArrowheads="1"/>
          </p:cNvSpPr>
          <p:nvPr/>
        </p:nvSpPr>
        <p:spPr bwMode="auto">
          <a:xfrm>
            <a:off x="468313" y="1624806"/>
            <a:ext cx="822960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sz="4000" dirty="0"/>
              <a:t>PACIENTES INCONSCIENTES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24125" y="332656"/>
            <a:ext cx="8229600" cy="1143000"/>
          </a:xfrm>
          <a:noFill/>
        </p:spPr>
        <p:txBody>
          <a:bodyPr>
            <a:normAutofit fontScale="90000"/>
          </a:bodyPr>
          <a:lstStyle/>
          <a:p>
            <a:r>
              <a:rPr lang="es-ES" altLang="es-ES" sz="4000" dirty="0" smtClean="0">
                <a:effectLst/>
              </a:rPr>
              <a:t>Precauciones para evitar </a:t>
            </a:r>
            <a:r>
              <a:rPr lang="es-ES" altLang="es-ES" sz="4000" dirty="0" smtClean="0">
                <a:effectLst/>
              </a:rPr>
              <a:t>errores…(2/2)</a:t>
            </a:r>
            <a:endParaRPr lang="es-ES" altLang="es-ES" sz="4000" dirty="0" smtClean="0">
              <a:effectLst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454647"/>
            <a:ext cx="8229600" cy="4403353"/>
          </a:xfrm>
          <a:noFill/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s-ES" altLang="es-ES" dirty="0" smtClean="0">
                <a:effectLst/>
              </a:rPr>
              <a:t>Si el paciente está orientado….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s-ES" altLang="es-ES" dirty="0" smtClean="0">
                <a:effectLst/>
              </a:rPr>
              <a:t>Comprobación fiable de datos identificativos 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1.- Comunicar con la enfermería responsable  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2.- Comprobar pulsera identificativa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3.- Pedir al paciente que confirme su identidad (nombre y apellidos)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lang="es-ES" altLang="es-ES" dirty="0" smtClean="0">
                <a:effectLst/>
              </a:rPr>
              <a:t>4.- Comprobar el grupo a pie de cama.</a:t>
            </a:r>
          </a:p>
          <a:p>
            <a:pPr marL="609600" indent="-609600">
              <a:lnSpc>
                <a:spcPct val="90000"/>
              </a:lnSpc>
            </a:pPr>
            <a:endParaRPr lang="es-ES" altLang="es-ES" dirty="0" smtClean="0">
              <a:effectLst/>
            </a:endParaRPr>
          </a:p>
          <a:p>
            <a:pPr marL="609600" indent="-609600">
              <a:lnSpc>
                <a:spcPct val="90000"/>
              </a:lnSpc>
            </a:pPr>
            <a:r>
              <a:rPr lang="es-ES" altLang="es-ES" dirty="0" smtClean="0">
                <a:effectLst/>
              </a:rPr>
              <a:t>Si no están orientados…</a:t>
            </a:r>
          </a:p>
          <a:p>
            <a:pPr marL="1752600" lvl="3" indent="-381000">
              <a:lnSpc>
                <a:spcPct val="90000"/>
              </a:lnSpc>
            </a:pPr>
            <a:r>
              <a:rPr lang="es-ES" altLang="es-ES" dirty="0" smtClean="0">
                <a:effectLst/>
              </a:rPr>
              <a:t>El paciente no podrá confirmar su identidad, pero se realizarán todos los pasos anteriores.</a:t>
            </a:r>
            <a:endParaRPr lang="es-ES" altLang="es-ES" sz="3600" dirty="0" smtClean="0">
              <a:effectLst/>
            </a:endParaRPr>
          </a:p>
        </p:txBody>
      </p:sp>
      <p:sp>
        <p:nvSpPr>
          <p:cNvPr id="32772" name="Rectangle 4"/>
          <p:cNvSpPr>
            <a:spLocks noRot="1" noChangeArrowheads="1"/>
          </p:cNvSpPr>
          <p:nvPr/>
        </p:nvSpPr>
        <p:spPr bwMode="auto">
          <a:xfrm>
            <a:off x="524125" y="1619250"/>
            <a:ext cx="822960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sz="4000" dirty="0"/>
              <a:t>PACIENTES CONSCIENTES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s-ES" altLang="es-ES" sz="3400" dirty="0" smtClean="0">
                <a:effectLst/>
              </a:rPr>
              <a:t>Errores de </a:t>
            </a:r>
            <a:r>
              <a:rPr lang="es-ES" altLang="es-ES" sz="3400" dirty="0" smtClean="0">
                <a:effectLst/>
              </a:rPr>
              <a:t>identificación (1/4)</a:t>
            </a:r>
            <a:endParaRPr lang="es-ES" altLang="es-ES" sz="3400" dirty="0" smtClean="0">
              <a:effectLst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65051" y="2924944"/>
            <a:ext cx="8518525" cy="3426734"/>
          </a:xfr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altLang="es-ES" sz="2800" dirty="0" smtClean="0">
                <a:effectLst/>
              </a:rPr>
              <a:t>Etiquetado errónea de muestras de pacientes</a:t>
            </a:r>
          </a:p>
          <a:p>
            <a:pPr marL="0" indent="0">
              <a:lnSpc>
                <a:spcPct val="90000"/>
              </a:lnSpc>
              <a:buNone/>
            </a:pPr>
            <a:endParaRPr lang="es-ES" altLang="es-ES" sz="28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s-ES" altLang="es-ES" sz="2800" dirty="0" smtClean="0">
                <a:effectLst/>
              </a:rPr>
              <a:t>Actividades realizadas por personal de diferentes equipos. (mayor numero de personas implicadas en el proceso)</a:t>
            </a:r>
          </a:p>
          <a:p>
            <a:pPr marL="0" indent="0">
              <a:lnSpc>
                <a:spcPct val="90000"/>
              </a:lnSpc>
              <a:buNone/>
            </a:pPr>
            <a:endParaRPr lang="es-ES" altLang="es-ES" sz="2800" dirty="0" smtClean="0">
              <a:effectLst/>
            </a:endParaRPr>
          </a:p>
          <a:p>
            <a:pPr>
              <a:lnSpc>
                <a:spcPct val="90000"/>
              </a:lnSpc>
            </a:pPr>
            <a:r>
              <a:rPr lang="es-ES" altLang="es-ES" sz="2800" dirty="0" smtClean="0">
                <a:effectLst/>
              </a:rPr>
              <a:t>Etiquetado errónea de la petición de transfusión</a:t>
            </a:r>
          </a:p>
        </p:txBody>
      </p:sp>
      <p:sp>
        <p:nvSpPr>
          <p:cNvPr id="33796" name="Rectangle 4"/>
          <p:cNvSpPr>
            <a:spLocks noRot="1" noChangeArrowheads="1"/>
          </p:cNvSpPr>
          <p:nvPr/>
        </p:nvSpPr>
        <p:spPr bwMode="auto">
          <a:xfrm>
            <a:off x="683568" y="1484784"/>
            <a:ext cx="822960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1pPr>
            <a:lvl2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2pPr>
            <a:lvl3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3pPr>
            <a:lvl4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4pPr>
            <a:lvl5pPr algn="ctr" eaLnBrk="0" hangingPunct="0"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Garamond" pitchFamily="18" charset="0"/>
                <a:cs typeface="Arial" charset="0"/>
              </a:defRPr>
            </a:lvl9pPr>
          </a:lstStyle>
          <a:p>
            <a:r>
              <a:rPr lang="es-ES" altLang="es-ES" dirty="0"/>
              <a:t>CAUSAS</a:t>
            </a:r>
            <a:endParaRPr lang="es-ES" alt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359</TotalTime>
  <Words>529</Words>
  <Application>Microsoft Office PowerPoint</Application>
  <PresentationFormat>Presentación en pantalla (4:3)</PresentationFormat>
  <Paragraphs>87</Paragraphs>
  <Slides>13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Opulento</vt:lpstr>
      <vt:lpstr>Nicolás miguel balbás congreso nacional de  enfermería hematológica octubre 2013</vt:lpstr>
      <vt:lpstr>Identificación positiva del  paciente (1/5)</vt:lpstr>
      <vt:lpstr>Identificación positiva del  paciente (2/5)</vt:lpstr>
      <vt:lpstr>Identificación positiva del  paciente (3/5)</vt:lpstr>
      <vt:lpstr>Identificación positiva del  paciente (4/5)</vt:lpstr>
      <vt:lpstr>Identificación positiva del  paciente (5/5)</vt:lpstr>
      <vt:lpstr>Precauciones para evitar errores…(1/2)</vt:lpstr>
      <vt:lpstr>Precauciones para evitar errores…(2/2)</vt:lpstr>
      <vt:lpstr>Errores de identificación (1/4)</vt:lpstr>
      <vt:lpstr>Errores de identificación(2/4)</vt:lpstr>
      <vt:lpstr>Errores de identificación(3/4)</vt:lpstr>
      <vt:lpstr>Errores de identificación(4/4)</vt:lpstr>
      <vt:lpstr>Presentación de PowerPoint</vt:lpstr>
    </vt:vector>
  </TitlesOfParts>
  <Company>Dark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Patricia Fernández Santos Palencia, Febrero 2012</dc:title>
  <dc:creator>INMA</dc:creator>
  <cp:lastModifiedBy>Asus</cp:lastModifiedBy>
  <cp:revision>19</cp:revision>
  <cp:lastPrinted>2013-10-16T08:48:32Z</cp:lastPrinted>
  <dcterms:created xsi:type="dcterms:W3CDTF">2012-02-01T16:31:07Z</dcterms:created>
  <dcterms:modified xsi:type="dcterms:W3CDTF">2013-10-16T08:57:19Z</dcterms:modified>
</cp:coreProperties>
</file>