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64" r:id="rId4"/>
    <p:sldId id="263" r:id="rId5"/>
    <p:sldId id="262" r:id="rId6"/>
    <p:sldId id="261" r:id="rId7"/>
    <p:sldId id="260" r:id="rId8"/>
    <p:sldId id="259" r:id="rId9"/>
    <p:sldId id="258" r:id="rId10"/>
    <p:sldId id="257" r:id="rId11"/>
    <p:sldId id="26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bro_de_Microsoft_Office_Excel_2007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18"/>
  <c:chart>
    <c:view3D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Hoja1!$B$1</c:f>
              <c:strCache>
                <c:ptCount val="1"/>
                <c:pt idx="0">
                  <c:v>Hombres</c:v>
                </c:pt>
              </c:strCache>
            </c:strRef>
          </c:tx>
          <c:cat>
            <c:strRef>
              <c:f>Hoja1!$A$2:$A$5</c:f>
              <c:strCache>
                <c:ptCount val="2"/>
                <c:pt idx="0">
                  <c:v>Adultos</c:v>
                </c:pt>
                <c:pt idx="1">
                  <c:v>Niños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52.71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Mujeres</c:v>
                </c:pt>
              </c:strCache>
            </c:strRef>
          </c:tx>
          <c:cat>
            <c:strRef>
              <c:f>Hoja1!$A$2:$A$5</c:f>
              <c:strCache>
                <c:ptCount val="2"/>
                <c:pt idx="0">
                  <c:v>Adultos</c:v>
                </c:pt>
                <c:pt idx="1">
                  <c:v>Niños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33.99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Niños</c:v>
                </c:pt>
              </c:strCache>
            </c:strRef>
          </c:tx>
          <c:cat>
            <c:strRef>
              <c:f>Hoja1!$A$2:$A$5</c:f>
              <c:strCache>
                <c:ptCount val="2"/>
                <c:pt idx="0">
                  <c:v>Adultos</c:v>
                </c:pt>
                <c:pt idx="1">
                  <c:v>Niños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1">
                  <c:v>2.6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Niñas</c:v>
                </c:pt>
              </c:strCache>
            </c:strRef>
          </c:tx>
          <c:cat>
            <c:strRef>
              <c:f>Hoja1!$A$2:$A$5</c:f>
              <c:strCache>
                <c:ptCount val="2"/>
                <c:pt idx="0">
                  <c:v>Adultos</c:v>
                </c:pt>
                <c:pt idx="1">
                  <c:v>Niños</c:v>
                </c:pt>
              </c:strCache>
            </c:strRef>
          </c:cat>
          <c:val>
            <c:numRef>
              <c:f>Hoja1!$E$2:$E$5</c:f>
              <c:numCache>
                <c:formatCode>General</c:formatCode>
                <c:ptCount val="4"/>
                <c:pt idx="1">
                  <c:v>10.7</c:v>
                </c:pt>
              </c:numCache>
            </c:numRef>
          </c:val>
        </c:ser>
        <c:shape val="box"/>
        <c:axId val="104904576"/>
        <c:axId val="104906112"/>
        <c:axId val="0"/>
      </c:bar3DChart>
      <c:catAx>
        <c:axId val="104904576"/>
        <c:scaling>
          <c:orientation val="minMax"/>
        </c:scaling>
        <c:axPos val="b"/>
        <c:tickLblPos val="nextTo"/>
        <c:crossAx val="104906112"/>
        <c:crosses val="autoZero"/>
        <c:auto val="1"/>
        <c:lblAlgn val="ctr"/>
        <c:lblOffset val="100"/>
      </c:catAx>
      <c:valAx>
        <c:axId val="104906112"/>
        <c:scaling>
          <c:orientation val="minMax"/>
        </c:scaling>
        <c:axPos val="l"/>
        <c:majorGridlines/>
        <c:numFmt formatCode="0%" sourceLinked="1"/>
        <c:tickLblPos val="nextTo"/>
        <c:crossAx val="10490457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E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7A2168-DD52-4D22-B2BE-10994AFFB28C}" type="doc">
      <dgm:prSet loTypeId="urn:microsoft.com/office/officeart/2005/8/layout/hProcess7" loCatId="process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BBAA7094-10B9-4CB6-BCB3-FC051C989096}">
      <dgm:prSet phldrT="[Texto]" custT="1"/>
      <dgm:spPr/>
      <dgm:t>
        <a:bodyPr anchor="ctr"/>
        <a:lstStyle/>
        <a:p>
          <a:pPr algn="ctr"/>
          <a:r>
            <a:rPr lang="es-ES" sz="2800" dirty="0" smtClean="0"/>
            <a:t>Estudio Transversal Analítico</a:t>
          </a:r>
          <a:endParaRPr lang="es-ES" sz="2800" dirty="0"/>
        </a:p>
      </dgm:t>
    </dgm:pt>
    <dgm:pt modelId="{6D6CC238-F6C3-4DE7-AC21-2D9B2ED29994}" type="parTrans" cxnId="{A179F898-F771-4AF0-924A-49E62E73281F}">
      <dgm:prSet/>
      <dgm:spPr/>
      <dgm:t>
        <a:bodyPr/>
        <a:lstStyle/>
        <a:p>
          <a:endParaRPr lang="es-ES"/>
        </a:p>
      </dgm:t>
    </dgm:pt>
    <dgm:pt modelId="{D89BCAE1-94B7-45C1-B2EB-89FAD1BF6643}" type="sibTrans" cxnId="{A179F898-F771-4AF0-924A-49E62E73281F}">
      <dgm:prSet/>
      <dgm:spPr/>
      <dgm:t>
        <a:bodyPr/>
        <a:lstStyle/>
        <a:p>
          <a:endParaRPr lang="es-ES"/>
        </a:p>
      </dgm:t>
    </dgm:pt>
    <dgm:pt modelId="{4845FC2D-E5DA-427A-9EFB-E893140ED13A}">
      <dgm:prSet phldrT="[Texto]" phldr="1"/>
      <dgm:spPr/>
      <dgm:t>
        <a:bodyPr/>
        <a:lstStyle/>
        <a:p>
          <a:endParaRPr lang="es-ES"/>
        </a:p>
      </dgm:t>
    </dgm:pt>
    <dgm:pt modelId="{CC0DAF6B-258F-4178-B701-30867B1FA77B}" type="parTrans" cxnId="{95858DAD-C86E-4F55-9272-88544BFA8B3E}">
      <dgm:prSet/>
      <dgm:spPr/>
      <dgm:t>
        <a:bodyPr/>
        <a:lstStyle/>
        <a:p>
          <a:endParaRPr lang="es-ES"/>
        </a:p>
      </dgm:t>
    </dgm:pt>
    <dgm:pt modelId="{F9D37D02-C197-4D99-965B-D287567CE9AD}" type="sibTrans" cxnId="{95858DAD-C86E-4F55-9272-88544BFA8B3E}">
      <dgm:prSet/>
      <dgm:spPr/>
      <dgm:t>
        <a:bodyPr/>
        <a:lstStyle/>
        <a:p>
          <a:endParaRPr lang="es-ES"/>
        </a:p>
      </dgm:t>
    </dgm:pt>
    <dgm:pt modelId="{734A04B5-385E-4302-B938-3F2186E0CB8B}">
      <dgm:prSet phldrT="[Texto]" custT="1"/>
      <dgm:spPr/>
      <dgm:t>
        <a:bodyPr anchor="ctr"/>
        <a:lstStyle/>
        <a:p>
          <a:pPr algn="ctr"/>
          <a:r>
            <a:rPr lang="es-ES" sz="2400" dirty="0" smtClean="0"/>
            <a:t>750 Casos que presentaron un escrito de inconformidad relacionada con la Transfusión Sanguínea.</a:t>
          </a:r>
          <a:endParaRPr lang="es-ES" sz="2400" dirty="0"/>
        </a:p>
      </dgm:t>
    </dgm:pt>
    <dgm:pt modelId="{6E9FBC77-BE05-4E88-91F2-5FCE62CA27FF}" type="parTrans" cxnId="{8F414105-4D03-4A88-9AE5-B9017909D309}">
      <dgm:prSet/>
      <dgm:spPr/>
      <dgm:t>
        <a:bodyPr/>
        <a:lstStyle/>
        <a:p>
          <a:endParaRPr lang="es-ES"/>
        </a:p>
      </dgm:t>
    </dgm:pt>
    <dgm:pt modelId="{81EE4CF2-BC85-4E1A-A7FA-DAA7E0B893C9}" type="sibTrans" cxnId="{8F414105-4D03-4A88-9AE5-B9017909D309}">
      <dgm:prSet/>
      <dgm:spPr/>
      <dgm:t>
        <a:bodyPr/>
        <a:lstStyle/>
        <a:p>
          <a:endParaRPr lang="es-ES"/>
        </a:p>
      </dgm:t>
    </dgm:pt>
    <dgm:pt modelId="{0125F3C7-9260-4DCA-BC5A-B72B956DC55E}">
      <dgm:prSet phldrT="[Texto]" phldr="1"/>
      <dgm:spPr/>
      <dgm:t>
        <a:bodyPr/>
        <a:lstStyle/>
        <a:p>
          <a:endParaRPr lang="es-ES"/>
        </a:p>
      </dgm:t>
    </dgm:pt>
    <dgm:pt modelId="{169A5825-261B-4A24-920D-4F0A58B4D32B}" type="parTrans" cxnId="{D15CFC1D-3326-4670-ADE3-45897CAEF988}">
      <dgm:prSet/>
      <dgm:spPr/>
      <dgm:t>
        <a:bodyPr/>
        <a:lstStyle/>
        <a:p>
          <a:endParaRPr lang="es-ES"/>
        </a:p>
      </dgm:t>
    </dgm:pt>
    <dgm:pt modelId="{12851D90-967C-4A27-BC0F-DF1A37EF6D23}" type="sibTrans" cxnId="{D15CFC1D-3326-4670-ADE3-45897CAEF988}">
      <dgm:prSet/>
      <dgm:spPr/>
      <dgm:t>
        <a:bodyPr/>
        <a:lstStyle/>
        <a:p>
          <a:endParaRPr lang="es-ES"/>
        </a:p>
      </dgm:t>
    </dgm:pt>
    <dgm:pt modelId="{28FF10DE-4998-4BBD-93CC-F2887B58A4F1}">
      <dgm:prSet phldrT="[Texto]" custT="1"/>
      <dgm:spPr/>
      <dgm:t>
        <a:bodyPr anchor="ctr"/>
        <a:lstStyle/>
        <a:p>
          <a:pPr algn="ctr"/>
          <a:r>
            <a:rPr lang="es-ES" sz="2800" dirty="0" smtClean="0"/>
            <a:t>El estudio se realizó en el Hospital Santa María del Rosell de Cartagena</a:t>
          </a:r>
          <a:endParaRPr lang="es-ES" sz="2800" dirty="0"/>
        </a:p>
      </dgm:t>
    </dgm:pt>
    <dgm:pt modelId="{233C0785-DA54-4546-98F4-6B21E18D1023}" type="parTrans" cxnId="{5E8CE23E-12F5-475C-9433-8054D553A1F6}">
      <dgm:prSet/>
      <dgm:spPr/>
      <dgm:t>
        <a:bodyPr/>
        <a:lstStyle/>
        <a:p>
          <a:endParaRPr lang="es-ES"/>
        </a:p>
      </dgm:t>
    </dgm:pt>
    <dgm:pt modelId="{ADF9FCA7-4205-448F-A73C-AAB7377A29B5}" type="sibTrans" cxnId="{5E8CE23E-12F5-475C-9433-8054D553A1F6}">
      <dgm:prSet/>
      <dgm:spPr/>
      <dgm:t>
        <a:bodyPr/>
        <a:lstStyle/>
        <a:p>
          <a:endParaRPr lang="es-ES"/>
        </a:p>
      </dgm:t>
    </dgm:pt>
    <dgm:pt modelId="{D087549B-64DB-4AAE-82BC-46F16210B629}">
      <dgm:prSet phldrT="[Texto]" phldr="1" custT="1"/>
      <dgm:spPr/>
      <dgm:t>
        <a:bodyPr/>
        <a:lstStyle/>
        <a:p>
          <a:endParaRPr lang="es-ES" sz="2400" dirty="0"/>
        </a:p>
      </dgm:t>
    </dgm:pt>
    <dgm:pt modelId="{D4EEF8FA-44E2-49AC-B67C-6593D5F21C7F}" type="sibTrans" cxnId="{FB89DB6B-ED05-450A-89A8-55692B273F93}">
      <dgm:prSet/>
      <dgm:spPr/>
      <dgm:t>
        <a:bodyPr/>
        <a:lstStyle/>
        <a:p>
          <a:endParaRPr lang="es-ES"/>
        </a:p>
      </dgm:t>
    </dgm:pt>
    <dgm:pt modelId="{E7F53530-B4C6-4752-A2EB-F6B541825F87}" type="parTrans" cxnId="{FB89DB6B-ED05-450A-89A8-55692B273F93}">
      <dgm:prSet/>
      <dgm:spPr/>
      <dgm:t>
        <a:bodyPr/>
        <a:lstStyle/>
        <a:p>
          <a:endParaRPr lang="es-ES"/>
        </a:p>
      </dgm:t>
    </dgm:pt>
    <dgm:pt modelId="{9DD4835E-C1A0-4AB9-A98B-4AAE84D222DF}" type="pres">
      <dgm:prSet presAssocID="{157A2168-DD52-4D22-B2BE-10994AFFB28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2B8E173-5411-45E2-AC2C-382D70DB09F1}" type="pres">
      <dgm:prSet presAssocID="{D087549B-64DB-4AAE-82BC-46F16210B629}" presName="compositeNode" presStyleCnt="0">
        <dgm:presLayoutVars>
          <dgm:bulletEnabled val="1"/>
        </dgm:presLayoutVars>
      </dgm:prSet>
      <dgm:spPr/>
    </dgm:pt>
    <dgm:pt modelId="{523E9D3F-218A-4533-9267-C796DBD97343}" type="pres">
      <dgm:prSet presAssocID="{D087549B-64DB-4AAE-82BC-46F16210B629}" presName="bgRect" presStyleLbl="node1" presStyleIdx="0" presStyleCnt="3" custScaleX="92143"/>
      <dgm:spPr/>
      <dgm:t>
        <a:bodyPr/>
        <a:lstStyle/>
        <a:p>
          <a:endParaRPr lang="es-ES"/>
        </a:p>
      </dgm:t>
    </dgm:pt>
    <dgm:pt modelId="{D35E1FF6-FD9E-495A-B394-087EA689A244}" type="pres">
      <dgm:prSet presAssocID="{D087549B-64DB-4AAE-82BC-46F16210B629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78BA02D-1FAC-4EC4-9909-3641272E36D2}" type="pres">
      <dgm:prSet presAssocID="{D087549B-64DB-4AAE-82BC-46F16210B629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5B0697-54E2-4F0B-840C-8AC40DB78B56}" type="pres">
      <dgm:prSet presAssocID="{D4EEF8FA-44E2-49AC-B67C-6593D5F21C7F}" presName="hSp" presStyleCnt="0"/>
      <dgm:spPr/>
    </dgm:pt>
    <dgm:pt modelId="{6C01BFA6-3C56-4C20-BF1A-A03A280E78DB}" type="pres">
      <dgm:prSet presAssocID="{D4EEF8FA-44E2-49AC-B67C-6593D5F21C7F}" presName="vProcSp" presStyleCnt="0"/>
      <dgm:spPr/>
    </dgm:pt>
    <dgm:pt modelId="{898958F7-B80F-4711-9744-903827E6C99C}" type="pres">
      <dgm:prSet presAssocID="{D4EEF8FA-44E2-49AC-B67C-6593D5F21C7F}" presName="vSp1" presStyleCnt="0"/>
      <dgm:spPr/>
    </dgm:pt>
    <dgm:pt modelId="{AC986C1D-B5C4-4C4C-B531-F1C15E4571E4}" type="pres">
      <dgm:prSet presAssocID="{D4EEF8FA-44E2-49AC-B67C-6593D5F21C7F}" presName="simulatedConn" presStyleLbl="solidFgAcc1" presStyleIdx="0" presStyleCnt="2"/>
      <dgm:spPr/>
    </dgm:pt>
    <dgm:pt modelId="{72318B5B-7CBE-49E3-B537-EC9FCEE662C5}" type="pres">
      <dgm:prSet presAssocID="{D4EEF8FA-44E2-49AC-B67C-6593D5F21C7F}" presName="vSp2" presStyleCnt="0"/>
      <dgm:spPr/>
    </dgm:pt>
    <dgm:pt modelId="{5FC4A890-F9F5-4659-86A3-1886BB445BA1}" type="pres">
      <dgm:prSet presAssocID="{D4EEF8FA-44E2-49AC-B67C-6593D5F21C7F}" presName="sibTrans" presStyleCnt="0"/>
      <dgm:spPr/>
    </dgm:pt>
    <dgm:pt modelId="{36337561-D3F9-4843-B38D-507915BC5118}" type="pres">
      <dgm:prSet presAssocID="{4845FC2D-E5DA-427A-9EFB-E893140ED13A}" presName="compositeNode" presStyleCnt="0">
        <dgm:presLayoutVars>
          <dgm:bulletEnabled val="1"/>
        </dgm:presLayoutVars>
      </dgm:prSet>
      <dgm:spPr/>
    </dgm:pt>
    <dgm:pt modelId="{7AD32C80-3E20-479D-B99C-C2CB1056F791}" type="pres">
      <dgm:prSet presAssocID="{4845FC2D-E5DA-427A-9EFB-E893140ED13A}" presName="bgRect" presStyleLbl="node1" presStyleIdx="1" presStyleCnt="3"/>
      <dgm:spPr/>
      <dgm:t>
        <a:bodyPr/>
        <a:lstStyle/>
        <a:p>
          <a:endParaRPr lang="es-ES"/>
        </a:p>
      </dgm:t>
    </dgm:pt>
    <dgm:pt modelId="{7EA1E13F-BC3E-4CA0-96AD-9C26BC863565}" type="pres">
      <dgm:prSet presAssocID="{4845FC2D-E5DA-427A-9EFB-E893140ED13A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1B2E402-3DF2-483B-9E6F-68B1507C2167}" type="pres">
      <dgm:prSet presAssocID="{4845FC2D-E5DA-427A-9EFB-E893140ED13A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301A730-C39F-41A0-B49B-E611FC41C38B}" type="pres">
      <dgm:prSet presAssocID="{F9D37D02-C197-4D99-965B-D287567CE9AD}" presName="hSp" presStyleCnt="0"/>
      <dgm:spPr/>
    </dgm:pt>
    <dgm:pt modelId="{C7BDCDBE-03E2-427A-A118-6496FCE20467}" type="pres">
      <dgm:prSet presAssocID="{F9D37D02-C197-4D99-965B-D287567CE9AD}" presName="vProcSp" presStyleCnt="0"/>
      <dgm:spPr/>
    </dgm:pt>
    <dgm:pt modelId="{9F490A65-4D4C-45B4-991E-EB0196E78BC7}" type="pres">
      <dgm:prSet presAssocID="{F9D37D02-C197-4D99-965B-D287567CE9AD}" presName="vSp1" presStyleCnt="0"/>
      <dgm:spPr/>
    </dgm:pt>
    <dgm:pt modelId="{95B5D4A4-9114-4787-B2F5-6D526513DA23}" type="pres">
      <dgm:prSet presAssocID="{F9D37D02-C197-4D99-965B-D287567CE9AD}" presName="simulatedConn" presStyleLbl="solidFgAcc1" presStyleIdx="1" presStyleCnt="2"/>
      <dgm:spPr/>
    </dgm:pt>
    <dgm:pt modelId="{BE74221B-2688-46BE-B611-BFDF75040F69}" type="pres">
      <dgm:prSet presAssocID="{F9D37D02-C197-4D99-965B-D287567CE9AD}" presName="vSp2" presStyleCnt="0"/>
      <dgm:spPr/>
    </dgm:pt>
    <dgm:pt modelId="{9822E0C1-290C-4C63-A4C1-3AF6B6D91EFA}" type="pres">
      <dgm:prSet presAssocID="{F9D37D02-C197-4D99-965B-D287567CE9AD}" presName="sibTrans" presStyleCnt="0"/>
      <dgm:spPr/>
    </dgm:pt>
    <dgm:pt modelId="{00B42F63-5606-42FD-B347-2E46B01780F6}" type="pres">
      <dgm:prSet presAssocID="{0125F3C7-9260-4DCA-BC5A-B72B956DC55E}" presName="compositeNode" presStyleCnt="0">
        <dgm:presLayoutVars>
          <dgm:bulletEnabled val="1"/>
        </dgm:presLayoutVars>
      </dgm:prSet>
      <dgm:spPr/>
    </dgm:pt>
    <dgm:pt modelId="{DC770A02-29D1-473C-99FF-FDED1892C673}" type="pres">
      <dgm:prSet presAssocID="{0125F3C7-9260-4DCA-BC5A-B72B956DC55E}" presName="bgRect" presStyleLbl="node1" presStyleIdx="2" presStyleCnt="3"/>
      <dgm:spPr/>
      <dgm:t>
        <a:bodyPr/>
        <a:lstStyle/>
        <a:p>
          <a:endParaRPr lang="es-ES"/>
        </a:p>
      </dgm:t>
    </dgm:pt>
    <dgm:pt modelId="{E264F9F5-A39B-4868-8BA8-0307323B3AEB}" type="pres">
      <dgm:prSet presAssocID="{0125F3C7-9260-4DCA-BC5A-B72B956DC55E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D370CC-E22E-4C0D-BF41-C8A7E519F926}" type="pres">
      <dgm:prSet presAssocID="{0125F3C7-9260-4DCA-BC5A-B72B956DC55E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BC1D857-71D5-477C-9D0E-434D9ADA0ACF}" type="presOf" srcId="{4845FC2D-E5DA-427A-9EFB-E893140ED13A}" destId="{7AD32C80-3E20-479D-B99C-C2CB1056F791}" srcOrd="0" destOrd="0" presId="urn:microsoft.com/office/officeart/2005/8/layout/hProcess7"/>
    <dgm:cxn modelId="{D087CF81-8B7C-44E9-A9DD-0D13331E32D0}" type="presOf" srcId="{157A2168-DD52-4D22-B2BE-10994AFFB28C}" destId="{9DD4835E-C1A0-4AB9-A98B-4AAE84D222DF}" srcOrd="0" destOrd="0" presId="urn:microsoft.com/office/officeart/2005/8/layout/hProcess7"/>
    <dgm:cxn modelId="{D15CFC1D-3326-4670-ADE3-45897CAEF988}" srcId="{157A2168-DD52-4D22-B2BE-10994AFFB28C}" destId="{0125F3C7-9260-4DCA-BC5A-B72B956DC55E}" srcOrd="2" destOrd="0" parTransId="{169A5825-261B-4A24-920D-4F0A58B4D32B}" sibTransId="{12851D90-967C-4A27-BC0F-DF1A37EF6D23}"/>
    <dgm:cxn modelId="{FB89DB6B-ED05-450A-89A8-55692B273F93}" srcId="{157A2168-DD52-4D22-B2BE-10994AFFB28C}" destId="{D087549B-64DB-4AAE-82BC-46F16210B629}" srcOrd="0" destOrd="0" parTransId="{E7F53530-B4C6-4752-A2EB-F6B541825F87}" sibTransId="{D4EEF8FA-44E2-49AC-B67C-6593D5F21C7F}"/>
    <dgm:cxn modelId="{A179F898-F771-4AF0-924A-49E62E73281F}" srcId="{D087549B-64DB-4AAE-82BC-46F16210B629}" destId="{BBAA7094-10B9-4CB6-BCB3-FC051C989096}" srcOrd="0" destOrd="0" parTransId="{6D6CC238-F6C3-4DE7-AC21-2D9B2ED29994}" sibTransId="{D89BCAE1-94B7-45C1-B2EB-89FAD1BF6643}"/>
    <dgm:cxn modelId="{95858DAD-C86E-4F55-9272-88544BFA8B3E}" srcId="{157A2168-DD52-4D22-B2BE-10994AFFB28C}" destId="{4845FC2D-E5DA-427A-9EFB-E893140ED13A}" srcOrd="1" destOrd="0" parTransId="{CC0DAF6B-258F-4178-B701-30867B1FA77B}" sibTransId="{F9D37D02-C197-4D99-965B-D287567CE9AD}"/>
    <dgm:cxn modelId="{7A01A0FE-D804-4ADA-82F4-D8A4C1913F44}" type="presOf" srcId="{D087549B-64DB-4AAE-82BC-46F16210B629}" destId="{D35E1FF6-FD9E-495A-B394-087EA689A244}" srcOrd="1" destOrd="0" presId="urn:microsoft.com/office/officeart/2005/8/layout/hProcess7"/>
    <dgm:cxn modelId="{8F414105-4D03-4A88-9AE5-B9017909D309}" srcId="{4845FC2D-E5DA-427A-9EFB-E893140ED13A}" destId="{734A04B5-385E-4302-B938-3F2186E0CB8B}" srcOrd="0" destOrd="0" parTransId="{6E9FBC77-BE05-4E88-91F2-5FCE62CA27FF}" sibTransId="{81EE4CF2-BC85-4E1A-A7FA-DAA7E0B893C9}"/>
    <dgm:cxn modelId="{10DCBF77-328C-443C-8294-B9571A3A25E7}" type="presOf" srcId="{4845FC2D-E5DA-427A-9EFB-E893140ED13A}" destId="{7EA1E13F-BC3E-4CA0-96AD-9C26BC863565}" srcOrd="1" destOrd="0" presId="urn:microsoft.com/office/officeart/2005/8/layout/hProcess7"/>
    <dgm:cxn modelId="{A77CBFB5-E744-4B95-B2E8-650FC59D8FFB}" type="presOf" srcId="{0125F3C7-9260-4DCA-BC5A-B72B956DC55E}" destId="{DC770A02-29D1-473C-99FF-FDED1892C673}" srcOrd="0" destOrd="0" presId="urn:microsoft.com/office/officeart/2005/8/layout/hProcess7"/>
    <dgm:cxn modelId="{2630645F-4F37-42E2-BE56-8D970272A2A6}" type="presOf" srcId="{D087549B-64DB-4AAE-82BC-46F16210B629}" destId="{523E9D3F-218A-4533-9267-C796DBD97343}" srcOrd="0" destOrd="0" presId="urn:microsoft.com/office/officeart/2005/8/layout/hProcess7"/>
    <dgm:cxn modelId="{0720DFB8-DC1A-44E7-AD72-2CDB9D212660}" type="presOf" srcId="{734A04B5-385E-4302-B938-3F2186E0CB8B}" destId="{C1B2E402-3DF2-483B-9E6F-68B1507C2167}" srcOrd="0" destOrd="0" presId="urn:microsoft.com/office/officeart/2005/8/layout/hProcess7"/>
    <dgm:cxn modelId="{6D574394-B8A0-4CC3-B703-84288F070C01}" type="presOf" srcId="{0125F3C7-9260-4DCA-BC5A-B72B956DC55E}" destId="{E264F9F5-A39B-4868-8BA8-0307323B3AEB}" srcOrd="1" destOrd="0" presId="urn:microsoft.com/office/officeart/2005/8/layout/hProcess7"/>
    <dgm:cxn modelId="{8241523B-5E8C-4DD2-80A7-E1F593C6F01C}" type="presOf" srcId="{28FF10DE-4998-4BBD-93CC-F2887B58A4F1}" destId="{E5D370CC-E22E-4C0D-BF41-C8A7E519F926}" srcOrd="0" destOrd="0" presId="urn:microsoft.com/office/officeart/2005/8/layout/hProcess7"/>
    <dgm:cxn modelId="{5E8CE23E-12F5-475C-9433-8054D553A1F6}" srcId="{0125F3C7-9260-4DCA-BC5A-B72B956DC55E}" destId="{28FF10DE-4998-4BBD-93CC-F2887B58A4F1}" srcOrd="0" destOrd="0" parTransId="{233C0785-DA54-4546-98F4-6B21E18D1023}" sibTransId="{ADF9FCA7-4205-448F-A73C-AAB7377A29B5}"/>
    <dgm:cxn modelId="{FC02E710-D0A0-4D55-A61D-2CC0C6CF3456}" type="presOf" srcId="{BBAA7094-10B9-4CB6-BCB3-FC051C989096}" destId="{678BA02D-1FAC-4EC4-9909-3641272E36D2}" srcOrd="0" destOrd="0" presId="urn:microsoft.com/office/officeart/2005/8/layout/hProcess7"/>
    <dgm:cxn modelId="{6BE8D1B1-42E2-4C2A-BA43-2D2127A46F51}" type="presParOf" srcId="{9DD4835E-C1A0-4AB9-A98B-4AAE84D222DF}" destId="{02B8E173-5411-45E2-AC2C-382D70DB09F1}" srcOrd="0" destOrd="0" presId="urn:microsoft.com/office/officeart/2005/8/layout/hProcess7"/>
    <dgm:cxn modelId="{A6D23710-F4F1-4CF1-BD48-5194E49AF81D}" type="presParOf" srcId="{02B8E173-5411-45E2-AC2C-382D70DB09F1}" destId="{523E9D3F-218A-4533-9267-C796DBD97343}" srcOrd="0" destOrd="0" presId="urn:microsoft.com/office/officeart/2005/8/layout/hProcess7"/>
    <dgm:cxn modelId="{35D8C20A-C268-4C49-A8E5-C379D1F08CB7}" type="presParOf" srcId="{02B8E173-5411-45E2-AC2C-382D70DB09F1}" destId="{D35E1FF6-FD9E-495A-B394-087EA689A244}" srcOrd="1" destOrd="0" presId="urn:microsoft.com/office/officeart/2005/8/layout/hProcess7"/>
    <dgm:cxn modelId="{17634CEB-3EB7-4195-A6A3-0BB19AC4130C}" type="presParOf" srcId="{02B8E173-5411-45E2-AC2C-382D70DB09F1}" destId="{678BA02D-1FAC-4EC4-9909-3641272E36D2}" srcOrd="2" destOrd="0" presId="urn:microsoft.com/office/officeart/2005/8/layout/hProcess7"/>
    <dgm:cxn modelId="{19F0521D-8A40-49A5-B2F8-206BB9DDB8CA}" type="presParOf" srcId="{9DD4835E-C1A0-4AB9-A98B-4AAE84D222DF}" destId="{FA5B0697-54E2-4F0B-840C-8AC40DB78B56}" srcOrd="1" destOrd="0" presId="urn:microsoft.com/office/officeart/2005/8/layout/hProcess7"/>
    <dgm:cxn modelId="{6873DA90-3256-4F9A-8B5E-EEC2960EB852}" type="presParOf" srcId="{9DD4835E-C1A0-4AB9-A98B-4AAE84D222DF}" destId="{6C01BFA6-3C56-4C20-BF1A-A03A280E78DB}" srcOrd="2" destOrd="0" presId="urn:microsoft.com/office/officeart/2005/8/layout/hProcess7"/>
    <dgm:cxn modelId="{0B2BD323-15ED-4D4B-AF09-B78E478FE8E1}" type="presParOf" srcId="{6C01BFA6-3C56-4C20-BF1A-A03A280E78DB}" destId="{898958F7-B80F-4711-9744-903827E6C99C}" srcOrd="0" destOrd="0" presId="urn:microsoft.com/office/officeart/2005/8/layout/hProcess7"/>
    <dgm:cxn modelId="{D38F9DB6-9B26-42FB-B453-A8BA4FBA7A53}" type="presParOf" srcId="{6C01BFA6-3C56-4C20-BF1A-A03A280E78DB}" destId="{AC986C1D-B5C4-4C4C-B531-F1C15E4571E4}" srcOrd="1" destOrd="0" presId="urn:microsoft.com/office/officeart/2005/8/layout/hProcess7"/>
    <dgm:cxn modelId="{D88E4E68-E5B5-4E57-994F-885C12137E2B}" type="presParOf" srcId="{6C01BFA6-3C56-4C20-BF1A-A03A280E78DB}" destId="{72318B5B-7CBE-49E3-B537-EC9FCEE662C5}" srcOrd="2" destOrd="0" presId="urn:microsoft.com/office/officeart/2005/8/layout/hProcess7"/>
    <dgm:cxn modelId="{87F6574F-4B25-4F50-90D6-8429D8D783FC}" type="presParOf" srcId="{9DD4835E-C1A0-4AB9-A98B-4AAE84D222DF}" destId="{5FC4A890-F9F5-4659-86A3-1886BB445BA1}" srcOrd="3" destOrd="0" presId="urn:microsoft.com/office/officeart/2005/8/layout/hProcess7"/>
    <dgm:cxn modelId="{E7A36E85-E554-4C20-97AF-A78B64BBAC71}" type="presParOf" srcId="{9DD4835E-C1A0-4AB9-A98B-4AAE84D222DF}" destId="{36337561-D3F9-4843-B38D-507915BC5118}" srcOrd="4" destOrd="0" presId="urn:microsoft.com/office/officeart/2005/8/layout/hProcess7"/>
    <dgm:cxn modelId="{68F66CA1-0FF7-4EA0-8CEA-19AADD74FFC0}" type="presParOf" srcId="{36337561-D3F9-4843-B38D-507915BC5118}" destId="{7AD32C80-3E20-479D-B99C-C2CB1056F791}" srcOrd="0" destOrd="0" presId="urn:microsoft.com/office/officeart/2005/8/layout/hProcess7"/>
    <dgm:cxn modelId="{341DD18E-93E3-4286-96CE-A1D16DC17CED}" type="presParOf" srcId="{36337561-D3F9-4843-B38D-507915BC5118}" destId="{7EA1E13F-BC3E-4CA0-96AD-9C26BC863565}" srcOrd="1" destOrd="0" presId="urn:microsoft.com/office/officeart/2005/8/layout/hProcess7"/>
    <dgm:cxn modelId="{7B3D4B15-9D03-4D29-A2BB-2522D1A4C90F}" type="presParOf" srcId="{36337561-D3F9-4843-B38D-507915BC5118}" destId="{C1B2E402-3DF2-483B-9E6F-68B1507C2167}" srcOrd="2" destOrd="0" presId="urn:microsoft.com/office/officeart/2005/8/layout/hProcess7"/>
    <dgm:cxn modelId="{3D276948-2EF3-4740-A29D-F8707CE5B259}" type="presParOf" srcId="{9DD4835E-C1A0-4AB9-A98B-4AAE84D222DF}" destId="{5301A730-C39F-41A0-B49B-E611FC41C38B}" srcOrd="5" destOrd="0" presId="urn:microsoft.com/office/officeart/2005/8/layout/hProcess7"/>
    <dgm:cxn modelId="{D0F8143A-9C95-427A-B136-71BF23868058}" type="presParOf" srcId="{9DD4835E-C1A0-4AB9-A98B-4AAE84D222DF}" destId="{C7BDCDBE-03E2-427A-A118-6496FCE20467}" srcOrd="6" destOrd="0" presId="urn:microsoft.com/office/officeart/2005/8/layout/hProcess7"/>
    <dgm:cxn modelId="{192EA2BC-584E-47EA-BB6C-7FAC402A8CD4}" type="presParOf" srcId="{C7BDCDBE-03E2-427A-A118-6496FCE20467}" destId="{9F490A65-4D4C-45B4-991E-EB0196E78BC7}" srcOrd="0" destOrd="0" presId="urn:microsoft.com/office/officeart/2005/8/layout/hProcess7"/>
    <dgm:cxn modelId="{88E1161A-53FD-4FE8-B70D-D8177F8CE4FB}" type="presParOf" srcId="{C7BDCDBE-03E2-427A-A118-6496FCE20467}" destId="{95B5D4A4-9114-4787-B2F5-6D526513DA23}" srcOrd="1" destOrd="0" presId="urn:microsoft.com/office/officeart/2005/8/layout/hProcess7"/>
    <dgm:cxn modelId="{7DD6A939-5AE0-45DB-AF78-A15057F76100}" type="presParOf" srcId="{C7BDCDBE-03E2-427A-A118-6496FCE20467}" destId="{BE74221B-2688-46BE-B611-BFDF75040F69}" srcOrd="2" destOrd="0" presId="urn:microsoft.com/office/officeart/2005/8/layout/hProcess7"/>
    <dgm:cxn modelId="{7E624645-E7C2-459C-A06B-376286058571}" type="presParOf" srcId="{9DD4835E-C1A0-4AB9-A98B-4AAE84D222DF}" destId="{9822E0C1-290C-4C63-A4C1-3AF6B6D91EFA}" srcOrd="7" destOrd="0" presId="urn:microsoft.com/office/officeart/2005/8/layout/hProcess7"/>
    <dgm:cxn modelId="{937A2862-FA66-474D-9321-4F5D7779513E}" type="presParOf" srcId="{9DD4835E-C1A0-4AB9-A98B-4AAE84D222DF}" destId="{00B42F63-5606-42FD-B347-2E46B01780F6}" srcOrd="8" destOrd="0" presId="urn:microsoft.com/office/officeart/2005/8/layout/hProcess7"/>
    <dgm:cxn modelId="{95FF8670-12F1-48A4-A922-E1C41DB1C6F2}" type="presParOf" srcId="{00B42F63-5606-42FD-B347-2E46B01780F6}" destId="{DC770A02-29D1-473C-99FF-FDED1892C673}" srcOrd="0" destOrd="0" presId="urn:microsoft.com/office/officeart/2005/8/layout/hProcess7"/>
    <dgm:cxn modelId="{FBA1AFD9-6C4D-4B69-B683-7A8A9C288D0E}" type="presParOf" srcId="{00B42F63-5606-42FD-B347-2E46B01780F6}" destId="{E264F9F5-A39B-4868-8BA8-0307323B3AEB}" srcOrd="1" destOrd="0" presId="urn:microsoft.com/office/officeart/2005/8/layout/hProcess7"/>
    <dgm:cxn modelId="{90874DFF-86F0-4713-9320-AC905CC550A3}" type="presParOf" srcId="{00B42F63-5606-42FD-B347-2E46B01780F6}" destId="{E5D370CC-E22E-4C0D-BF41-C8A7E519F92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3E9D3F-218A-4533-9267-C796DBD97343}">
      <dsp:nvSpPr>
        <dsp:cNvPr id="0" name=""/>
        <dsp:cNvSpPr/>
      </dsp:nvSpPr>
      <dsp:spPr>
        <a:xfrm>
          <a:off x="3740" y="859115"/>
          <a:ext cx="2532603" cy="3298269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106680" bIns="0" numCol="1" spcCol="1270" anchor="t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 rot="16200000">
        <a:off x="-1095289" y="1958145"/>
        <a:ext cx="2704580" cy="506520"/>
      </dsp:txXfrm>
    </dsp:sp>
    <dsp:sp modelId="{678BA02D-1FAC-4EC4-9909-3641272E36D2}">
      <dsp:nvSpPr>
        <dsp:cNvPr id="0" name=""/>
        <dsp:cNvSpPr/>
      </dsp:nvSpPr>
      <dsp:spPr>
        <a:xfrm>
          <a:off x="525918" y="859115"/>
          <a:ext cx="1886789" cy="3298269"/>
        </a:xfrm>
        <a:prstGeom prst="rect">
          <a:avLst/>
        </a:prstGeom>
        <a:noFill/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Estudio Transversal Analítico</a:t>
          </a:r>
          <a:endParaRPr lang="es-ES" sz="2800" kern="1200" dirty="0"/>
        </a:p>
      </dsp:txBody>
      <dsp:txXfrm>
        <a:off x="525918" y="859115"/>
        <a:ext cx="1886789" cy="3298269"/>
      </dsp:txXfrm>
    </dsp:sp>
    <dsp:sp modelId="{7AD32C80-3E20-479D-B99C-C2CB1056F791}">
      <dsp:nvSpPr>
        <dsp:cNvPr id="0" name=""/>
        <dsp:cNvSpPr/>
      </dsp:nvSpPr>
      <dsp:spPr>
        <a:xfrm>
          <a:off x="2632544" y="859115"/>
          <a:ext cx="2748557" cy="3298269"/>
        </a:xfrm>
        <a:prstGeom prst="roundRect">
          <a:avLst>
            <a:gd name="adj" fmla="val 5000"/>
          </a:avLst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300" kern="1200"/>
        </a:p>
      </dsp:txBody>
      <dsp:txXfrm rot="16200000">
        <a:off x="1555109" y="1936549"/>
        <a:ext cx="2704580" cy="549711"/>
      </dsp:txXfrm>
    </dsp:sp>
    <dsp:sp modelId="{AC986C1D-B5C4-4C4C-B531-F1C15E4571E4}">
      <dsp:nvSpPr>
        <dsp:cNvPr id="0" name=""/>
        <dsp:cNvSpPr/>
      </dsp:nvSpPr>
      <dsp:spPr>
        <a:xfrm rot="5400000">
          <a:off x="2403882" y="3481029"/>
          <a:ext cx="484809" cy="4122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B2E402-3DF2-483B-9E6F-68B1507C2167}">
      <dsp:nvSpPr>
        <dsp:cNvPr id="0" name=""/>
        <dsp:cNvSpPr/>
      </dsp:nvSpPr>
      <dsp:spPr>
        <a:xfrm>
          <a:off x="3182255" y="859115"/>
          <a:ext cx="2047675" cy="3298269"/>
        </a:xfrm>
        <a:prstGeom prst="rect">
          <a:avLst/>
        </a:prstGeom>
        <a:noFill/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750 Casos que presentaron un escrito de inconformidad relacionada con la Transfusión Sanguínea.</a:t>
          </a:r>
          <a:endParaRPr lang="es-ES" sz="2400" kern="1200" dirty="0"/>
        </a:p>
      </dsp:txBody>
      <dsp:txXfrm>
        <a:off x="3182255" y="859115"/>
        <a:ext cx="2047675" cy="3298269"/>
      </dsp:txXfrm>
    </dsp:sp>
    <dsp:sp modelId="{DC770A02-29D1-473C-99FF-FDED1892C673}">
      <dsp:nvSpPr>
        <dsp:cNvPr id="0" name=""/>
        <dsp:cNvSpPr/>
      </dsp:nvSpPr>
      <dsp:spPr>
        <a:xfrm>
          <a:off x="5477301" y="859115"/>
          <a:ext cx="2748557" cy="3298269"/>
        </a:xfrm>
        <a:prstGeom prst="roundRect">
          <a:avLst>
            <a:gd name="adj" fmla="val 5000"/>
          </a:avLst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13157" rIns="146685" bIns="0" numCol="1" spcCol="1270" anchor="t" anchorCtr="0">
          <a:noAutofit/>
        </a:bodyPr>
        <a:lstStyle/>
        <a:p>
          <a:pPr lvl="0" algn="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3300" kern="1200"/>
        </a:p>
      </dsp:txBody>
      <dsp:txXfrm rot="16200000">
        <a:off x="4399866" y="1936549"/>
        <a:ext cx="2704580" cy="549711"/>
      </dsp:txXfrm>
    </dsp:sp>
    <dsp:sp modelId="{95B5D4A4-9114-4787-B2F5-6D526513DA23}">
      <dsp:nvSpPr>
        <dsp:cNvPr id="0" name=""/>
        <dsp:cNvSpPr/>
      </dsp:nvSpPr>
      <dsp:spPr>
        <a:xfrm rot="5400000">
          <a:off x="5248639" y="3481029"/>
          <a:ext cx="484809" cy="4122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D370CC-E22E-4C0D-BF41-C8A7E519F926}">
      <dsp:nvSpPr>
        <dsp:cNvPr id="0" name=""/>
        <dsp:cNvSpPr/>
      </dsp:nvSpPr>
      <dsp:spPr>
        <a:xfrm>
          <a:off x="6027012" y="859115"/>
          <a:ext cx="2047675" cy="3298269"/>
        </a:xfrm>
        <a:prstGeom prst="rect">
          <a:avLst/>
        </a:prstGeom>
        <a:noFill/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El estudio se realizó en el Hospital Santa María del Rosell de Cartagena</a:t>
          </a:r>
          <a:endParaRPr lang="es-ES" sz="2800" kern="1200" dirty="0"/>
        </a:p>
      </dsp:txBody>
      <dsp:txXfrm>
        <a:off x="6027012" y="859115"/>
        <a:ext cx="2047675" cy="3298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494A7EF-CA57-4D46-B53C-418F3DC184BA}" type="datetimeFigureOut">
              <a:rPr lang="es-ES" smtClean="0"/>
              <a:pPr/>
              <a:t>15/07/2013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3D98E3A-4BC5-42D9-9FF7-1B7B82960EF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USO DE HEMOCOMPONENTES EN LA PRÁCTICA HOSPITALARIA Y LOS DERECHOS DEL PACIENTE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80920" cy="1126976"/>
          </a:xfrm>
        </p:spPr>
        <p:txBody>
          <a:bodyPr>
            <a:noAutofit/>
          </a:bodyPr>
          <a:lstStyle/>
          <a:p>
            <a:r>
              <a:rPr lang="es-ES" sz="2000" dirty="0"/>
              <a:t>María José García </a:t>
            </a:r>
            <a:r>
              <a:rPr lang="es-ES" sz="2000" dirty="0" smtClean="0"/>
              <a:t>Díaz,  </a:t>
            </a:r>
            <a:r>
              <a:rPr lang="es-ES" sz="2000" dirty="0"/>
              <a:t>Mateo Rodríguez </a:t>
            </a:r>
            <a:r>
              <a:rPr lang="es-ES" sz="2000" dirty="0" smtClean="0"/>
              <a:t>Cánovas, </a:t>
            </a:r>
            <a:r>
              <a:rPr lang="es-ES" sz="2000" dirty="0"/>
              <a:t>Francisca Guillén </a:t>
            </a:r>
            <a:r>
              <a:rPr lang="es-ES" sz="2000" dirty="0" smtClean="0"/>
              <a:t>Pérez, </a:t>
            </a:r>
            <a:r>
              <a:rPr lang="es-ES" sz="2000" dirty="0"/>
              <a:t>Manuel Martínez </a:t>
            </a:r>
            <a:r>
              <a:rPr lang="es-ES" sz="2000" dirty="0" smtClean="0"/>
              <a:t>Rabadán, </a:t>
            </a:r>
            <a:r>
              <a:rPr lang="es-ES" sz="2000" dirty="0"/>
              <a:t>Luisa María Pina </a:t>
            </a:r>
            <a:r>
              <a:rPr lang="es-ES" sz="2000" dirty="0" smtClean="0"/>
              <a:t>Díaz, </a:t>
            </a:r>
            <a:r>
              <a:rPr lang="es-ES" sz="2000" dirty="0"/>
              <a:t>Marta Bernal </a:t>
            </a:r>
            <a:r>
              <a:rPr lang="es-ES" sz="2000" dirty="0" smtClean="0"/>
              <a:t>Barquero, Silvia García Díaz, </a:t>
            </a:r>
            <a:r>
              <a:rPr lang="es-ES" sz="2000" dirty="0"/>
              <a:t>Carmen Rosario Illán Noguera </a:t>
            </a:r>
          </a:p>
        </p:txBody>
      </p:sp>
      <p:pic>
        <p:nvPicPr>
          <p:cNvPr id="4" name="3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5013176"/>
            <a:ext cx="7992888" cy="167070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979712" y="5517232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i="1" dirty="0">
                <a:latin typeface="+mj-lt"/>
              </a:rPr>
              <a:t>18</a:t>
            </a:r>
            <a:r>
              <a:rPr lang="es-ES" sz="2000" b="1" i="1" dirty="0">
                <a:latin typeface="+mj-lt"/>
                <a:cs typeface="Times New Roman"/>
              </a:rPr>
              <a:t>° CONGRESO DE ENFERMERÍA HEMATOLÍGICA</a:t>
            </a:r>
            <a:endParaRPr lang="es-ES" sz="2000" b="1" i="1" dirty="0">
              <a:latin typeface="+mj-lt"/>
            </a:endParaRPr>
          </a:p>
          <a:p>
            <a:endParaRPr lang="es-ES" sz="20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2627784" cy="68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66800"/>
          </a:xfrm>
        </p:spPr>
        <p:txBody>
          <a:bodyPr/>
          <a:lstStyle/>
          <a:p>
            <a:r>
              <a:rPr lang="es-ES" dirty="0" smtClean="0"/>
              <a:t>CONCLUSIONES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377784"/>
          </a:xfrm>
        </p:spPr>
        <p:txBody>
          <a:bodyPr/>
          <a:lstStyle/>
          <a:p>
            <a:pPr algn="just"/>
            <a:r>
              <a:rPr lang="es-ES" dirty="0" smtClean="0"/>
              <a:t>Basándonos en el principio de autonomía, el personal sanitario se encuentra en la obligación de aceptar la decisión tomada por los pacientes, siempre y cuando la vida de éstos no peligre. 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El uso de alternativas que se ajusten a las creencias y necesidades del momento sirve para respetar a este grupo poblacional.</a:t>
            </a:r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USO DE HEMOCOMPONENTES EN LA PRÁCTICA HOSPITALARIA Y LOS DERECHOS DEL PACIENTE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80920" cy="1126976"/>
          </a:xfrm>
        </p:spPr>
        <p:txBody>
          <a:bodyPr>
            <a:noAutofit/>
          </a:bodyPr>
          <a:lstStyle/>
          <a:p>
            <a:r>
              <a:rPr lang="es-ES" sz="2000" dirty="0"/>
              <a:t>María José García </a:t>
            </a:r>
            <a:r>
              <a:rPr lang="es-ES" sz="2000" dirty="0" smtClean="0"/>
              <a:t>Díaz,  </a:t>
            </a:r>
            <a:r>
              <a:rPr lang="es-ES" sz="2000" dirty="0"/>
              <a:t>Mateo Rodríguez </a:t>
            </a:r>
            <a:r>
              <a:rPr lang="es-ES" sz="2000" dirty="0" smtClean="0"/>
              <a:t>Cánovas, </a:t>
            </a:r>
            <a:r>
              <a:rPr lang="es-ES" sz="2000" dirty="0"/>
              <a:t>Francisca Guillén </a:t>
            </a:r>
            <a:r>
              <a:rPr lang="es-ES" sz="2000" dirty="0" smtClean="0"/>
              <a:t>Pérez, </a:t>
            </a:r>
            <a:r>
              <a:rPr lang="es-ES" sz="2000" dirty="0"/>
              <a:t>Manuel Martínez </a:t>
            </a:r>
            <a:r>
              <a:rPr lang="es-ES" sz="2000" dirty="0" smtClean="0"/>
              <a:t>Rabadán, </a:t>
            </a:r>
            <a:r>
              <a:rPr lang="es-ES" sz="2000" dirty="0"/>
              <a:t>Luisa María Pina </a:t>
            </a:r>
            <a:r>
              <a:rPr lang="es-ES" sz="2000" dirty="0" smtClean="0"/>
              <a:t>Díaz, </a:t>
            </a:r>
            <a:r>
              <a:rPr lang="es-ES" sz="2000" dirty="0"/>
              <a:t>Marta Bernal </a:t>
            </a:r>
            <a:r>
              <a:rPr lang="es-ES" sz="2000" dirty="0" smtClean="0"/>
              <a:t>Barquero, Silvia García Díaz, </a:t>
            </a:r>
            <a:r>
              <a:rPr lang="es-ES" sz="2000" dirty="0"/>
              <a:t>Carmen Rosario Illán Noguera </a:t>
            </a:r>
          </a:p>
        </p:txBody>
      </p:sp>
      <p:pic>
        <p:nvPicPr>
          <p:cNvPr id="4" name="3 Imagen" descr="thum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5013176"/>
            <a:ext cx="7992888" cy="167070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979712" y="5517232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i="1" dirty="0">
                <a:latin typeface="+mj-lt"/>
              </a:rPr>
              <a:t>18</a:t>
            </a:r>
            <a:r>
              <a:rPr lang="es-ES" sz="2000" b="1" i="1" dirty="0">
                <a:latin typeface="+mj-lt"/>
                <a:cs typeface="Times New Roman"/>
              </a:rPr>
              <a:t>° CONGRESO DE ENFERMERÍA HEMATOLÍGICA</a:t>
            </a:r>
            <a:endParaRPr lang="es-ES" sz="2000" b="1" i="1" dirty="0">
              <a:latin typeface="+mj-lt"/>
            </a:endParaRPr>
          </a:p>
          <a:p>
            <a:endParaRPr lang="es-ES" sz="20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2627784" cy="68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17984"/>
            <a:ext cx="8229600" cy="1066800"/>
          </a:xfrm>
        </p:spPr>
        <p:txBody>
          <a:bodyPr/>
          <a:lstStyle/>
          <a:p>
            <a:r>
              <a:rPr lang="es-ES" dirty="0" smtClean="0"/>
              <a:t>INTRODUCCIÓN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/>
          <a:lstStyle/>
          <a:p>
            <a:pPr algn="just"/>
            <a:r>
              <a:rPr lang="es-ES" dirty="0" smtClean="0"/>
              <a:t>El uso de </a:t>
            </a:r>
            <a:r>
              <a:rPr lang="es-ES" dirty="0" err="1" smtClean="0"/>
              <a:t>hemocomponentes</a:t>
            </a:r>
            <a:r>
              <a:rPr lang="es-ES" dirty="0" smtClean="0"/>
              <a:t> en la práctica hospitalaria es un recurso para la enfermería aunque, en determinadas ocasiones, los pacientes desconocen la necesidad de su uso.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Las trasfusiones sanguíneas son un recurso habitual en las intervenciones quirúrgicas y en la medicina clínica.</a:t>
            </a:r>
          </a:p>
          <a:p>
            <a:pPr algn="just"/>
            <a:endParaRPr lang="es-ES" dirty="0" smtClean="0"/>
          </a:p>
          <a:p>
            <a:pPr algn="just">
              <a:buNone/>
            </a:pP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66800"/>
          </a:xfrm>
        </p:spPr>
        <p:txBody>
          <a:bodyPr/>
          <a:lstStyle/>
          <a:p>
            <a:r>
              <a:rPr lang="es-ES" dirty="0" smtClean="0"/>
              <a:t>INTRODUCCIÓN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 smtClean="0"/>
              <a:t>Sin embargo, es importante tener en cuenta los beneficios de las practicas </a:t>
            </a:r>
            <a:r>
              <a:rPr lang="es-ES" dirty="0" err="1" smtClean="0"/>
              <a:t>transfusionales</a:t>
            </a:r>
            <a:r>
              <a:rPr lang="es-ES" dirty="0" smtClean="0"/>
              <a:t>, así como los aspectos jurídicos y éticos relacionados con el tema.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Los pacientes progresivamente tienen mayor participación sobre las decisiones que giran en torno a su tratamiento.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Por tanto, tanto a médicos como a pacientes les inquieta las complicaciones </a:t>
            </a:r>
            <a:r>
              <a:rPr lang="es-ES" dirty="0" err="1" smtClean="0"/>
              <a:t>transfusionales</a:t>
            </a:r>
            <a:r>
              <a:rPr lang="es-ES" dirty="0" smtClean="0"/>
              <a:t>, la escasez de sangre y la seguridad de los hemoderivados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332656" y="417984"/>
            <a:ext cx="8229600" cy="1066800"/>
          </a:xfrm>
        </p:spPr>
        <p:txBody>
          <a:bodyPr/>
          <a:lstStyle/>
          <a:p>
            <a:pPr algn="ctr"/>
            <a:r>
              <a:rPr lang="es-ES" dirty="0" smtClean="0"/>
              <a:t>OBJETIVO</a:t>
            </a:r>
            <a:endParaRPr lang="es-ES" dirty="0"/>
          </a:p>
        </p:txBody>
      </p:sp>
      <p:pic>
        <p:nvPicPr>
          <p:cNvPr id="5" name="4 Imagen" descr="transfusion_de_sangre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4365104"/>
            <a:ext cx="3600400" cy="2223615"/>
          </a:xfrm>
          <a:prstGeom prst="rect">
            <a:avLst/>
          </a:prstGeom>
        </p:spPr>
      </p:pic>
      <p:pic>
        <p:nvPicPr>
          <p:cNvPr id="6" name="5 Imagen" descr="Transfusió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343538"/>
            <a:ext cx="3600400" cy="1869438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251520" y="3341310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Analizar el problema y los factores que inciden en la autonomía del paciente que rechaza una trasfusión sanguínea.</a:t>
            </a:r>
          </a:p>
          <a:p>
            <a:endParaRPr lang="es-E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1066800"/>
          </a:xfrm>
        </p:spPr>
        <p:txBody>
          <a:bodyPr/>
          <a:lstStyle/>
          <a:p>
            <a:r>
              <a:rPr lang="es-ES" dirty="0" smtClean="0"/>
              <a:t>MATERIAL Y MÉTODO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557338"/>
          <a:ext cx="8229600" cy="5016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404664"/>
            <a:ext cx="8229600" cy="1066800"/>
          </a:xfrm>
        </p:spPr>
        <p:txBody>
          <a:bodyPr/>
          <a:lstStyle/>
          <a:p>
            <a:r>
              <a:rPr lang="es-ES" dirty="0" smtClean="0"/>
              <a:t>MATERIAL Y MÉTODO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661248"/>
            <a:ext cx="8229600" cy="913288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 smtClean="0"/>
              <a:t>De los 750 casos, 5 fueron excluidos por no ajustarse a los criterios de inclusión. </a:t>
            </a:r>
          </a:p>
          <a:p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971600" y="1718816"/>
          <a:ext cx="7488832" cy="36544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7488832"/>
              </a:tblGrid>
              <a:tr h="73088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VARIABLES</a:t>
                      </a:r>
                      <a:r>
                        <a:rPr lang="es-ES" baseline="0" dirty="0" smtClean="0"/>
                        <a:t> DEL ESTUDIO</a:t>
                      </a:r>
                      <a:endParaRPr lang="es-ES" dirty="0"/>
                    </a:p>
                  </a:txBody>
                  <a:tcPr anchor="ctr"/>
                </a:tc>
              </a:tr>
              <a:tr h="73088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Variables Demográficas</a:t>
                      </a:r>
                      <a:endParaRPr lang="es-ES" dirty="0"/>
                    </a:p>
                  </a:txBody>
                  <a:tcPr anchor="ctr"/>
                </a:tc>
              </a:tr>
              <a:tr h="73088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Motivo de Consulta o Enfermedad Diagnosticada</a:t>
                      </a:r>
                      <a:endParaRPr lang="es-ES" dirty="0"/>
                    </a:p>
                  </a:txBody>
                  <a:tcPr anchor="ctr"/>
                </a:tc>
              </a:tr>
              <a:tr h="73088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Tipo de queja o Inconformidad</a:t>
                      </a:r>
                      <a:endParaRPr lang="es-ES" dirty="0"/>
                    </a:p>
                  </a:txBody>
                  <a:tcPr anchor="ctr"/>
                </a:tc>
              </a:tr>
              <a:tr h="73088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Percepción del Paciente</a:t>
                      </a:r>
                      <a:endParaRPr lang="es-E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66800"/>
          </a:xfrm>
        </p:spPr>
        <p:txBody>
          <a:bodyPr/>
          <a:lstStyle/>
          <a:p>
            <a:r>
              <a:rPr lang="es-ES" dirty="0" smtClean="0"/>
              <a:t>RESULTADOS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40560"/>
          </a:xfrm>
        </p:spPr>
        <p:txBody>
          <a:bodyPr/>
          <a:lstStyle/>
          <a:p>
            <a:pPr algn="just"/>
            <a:r>
              <a:rPr lang="es-ES" dirty="0" smtClean="0"/>
              <a:t>La edad promedio de los pacientes fue de 43.7 años.</a:t>
            </a:r>
          </a:p>
          <a:p>
            <a:pPr algn="just"/>
            <a:r>
              <a:rPr lang="es-ES" dirty="0" smtClean="0"/>
              <a:t>Existe una superioridad de adultos frente a niños, siendo los hombres más abundantes que las mujeres. Sin embargo, las niñas prevalecen por encima de los niños.</a:t>
            </a:r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</p:txBody>
      </p:sp>
      <p:graphicFrame>
        <p:nvGraphicFramePr>
          <p:cNvPr id="6" name="3 Marcador de contenido"/>
          <p:cNvGraphicFramePr>
            <a:graphicFrameLocks/>
          </p:cNvGraphicFramePr>
          <p:nvPr/>
        </p:nvGraphicFramePr>
        <p:xfrm>
          <a:off x="683568" y="3933056"/>
          <a:ext cx="7848872" cy="2924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66800"/>
          </a:xfrm>
        </p:spPr>
        <p:txBody>
          <a:bodyPr/>
          <a:lstStyle/>
          <a:p>
            <a:r>
              <a:rPr lang="es-ES" dirty="0" smtClean="0"/>
              <a:t>RESULTADOS II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67544" y="1552224"/>
            <a:ext cx="8229600" cy="5305776"/>
          </a:xfrm>
        </p:spPr>
        <p:txBody>
          <a:bodyPr/>
          <a:lstStyle/>
          <a:p>
            <a:pPr algn="just"/>
            <a:r>
              <a:rPr lang="es-ES" dirty="0" smtClean="0"/>
              <a:t>El principal motivo de consulta fue en el 86.3% de los casos por causas quirúrgicas; el 9.2 % acudió para llevar a cabo un </a:t>
            </a:r>
            <a:r>
              <a:rPr lang="es-ES" dirty="0" err="1" smtClean="0"/>
              <a:t>tto</a:t>
            </a:r>
            <a:r>
              <a:rPr lang="es-ES" dirty="0" smtClean="0"/>
              <a:t> médico y el 4.5% no se pudo recoger el motivo de consulta o enfermedad diagnosticada.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De los 745 casos finalmente analizados encontramos como el 40.8% de los pacientes presentan disconformidad del tratamiento.</a:t>
            </a:r>
          </a:p>
          <a:p>
            <a:pPr algn="just"/>
            <a:endParaRPr lang="es-ES" dirty="0" smtClean="0"/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45976"/>
            <a:ext cx="8229600" cy="1066800"/>
          </a:xfrm>
        </p:spPr>
        <p:txBody>
          <a:bodyPr/>
          <a:lstStyle/>
          <a:p>
            <a:r>
              <a:rPr lang="es-ES" dirty="0" smtClean="0"/>
              <a:t>RESULTADOS III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/>
          <a:lstStyle/>
          <a:p>
            <a:pPr algn="just"/>
            <a:r>
              <a:rPr lang="es-ES" dirty="0" smtClean="0"/>
              <a:t>En relación al tipo de queja, de los 745 pacientes que la presentaron el 78,4% de las reclamaciones fueron escritas mientras que el 21.6% fueron orales.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La percepción negativa en la atención y las creencias religiosas son las principales causas en contra de la trasfusión sanguínea.</a:t>
            </a:r>
          </a:p>
          <a:p>
            <a:pPr algn="just">
              <a:buNone/>
            </a:pPr>
            <a:endParaRPr lang="es-ES" dirty="0" smtClean="0"/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1757</TotalTime>
  <Words>533</Words>
  <Application>Microsoft Office PowerPoint</Application>
  <PresentationFormat>Presentación en pantalla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Urbano</vt:lpstr>
      <vt:lpstr>USO DE HEMOCOMPONENTES EN LA PRÁCTICA HOSPITALARIA Y LOS DERECHOS DEL PACIENTE </vt:lpstr>
      <vt:lpstr>INTRODUCCIÓN</vt:lpstr>
      <vt:lpstr>INTRODUCCIÓN II</vt:lpstr>
      <vt:lpstr>OBJETIVO</vt:lpstr>
      <vt:lpstr>MATERIAL Y MÉTODO</vt:lpstr>
      <vt:lpstr>MATERIAL Y MÉTODO II</vt:lpstr>
      <vt:lpstr>RESULTADOS</vt:lpstr>
      <vt:lpstr>RESULTADOS II</vt:lpstr>
      <vt:lpstr>RESULTADOS III</vt:lpstr>
      <vt:lpstr>CONCLUSIONES </vt:lpstr>
      <vt:lpstr>USO DE HEMOCOMPONENTES EN LA PRÁCTICA HOSPITALARIA Y LOS DERECHOS DEL PACIENTE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 DE HEMOCOMPONENTES EN LA PRÁCTICA HOSPITALARIA Y LOS DERECHOS DEL PACIENTE</dc:title>
  <dc:creator>Maria</dc:creator>
  <cp:lastModifiedBy>Maria</cp:lastModifiedBy>
  <cp:revision>23</cp:revision>
  <dcterms:created xsi:type="dcterms:W3CDTF">2013-07-10T10:50:20Z</dcterms:created>
  <dcterms:modified xsi:type="dcterms:W3CDTF">2013-07-15T14:07:59Z</dcterms:modified>
</cp:coreProperties>
</file>