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3" r:id="rId3"/>
    <p:sldId id="319" r:id="rId4"/>
    <p:sldId id="283" r:id="rId5"/>
    <p:sldId id="266" r:id="rId6"/>
    <p:sldId id="286" r:id="rId7"/>
    <p:sldId id="289" r:id="rId8"/>
    <p:sldId id="271" r:id="rId9"/>
    <p:sldId id="305" r:id="rId10"/>
    <p:sldId id="301" r:id="rId11"/>
    <p:sldId id="304" r:id="rId12"/>
    <p:sldId id="291" r:id="rId13"/>
    <p:sldId id="309" r:id="rId14"/>
    <p:sldId id="268" r:id="rId15"/>
    <p:sldId id="292" r:id="rId16"/>
    <p:sldId id="312" r:id="rId17"/>
    <p:sldId id="313" r:id="rId18"/>
    <p:sldId id="293" r:id="rId19"/>
    <p:sldId id="311" r:id="rId20"/>
    <p:sldId id="307" r:id="rId21"/>
    <p:sldId id="321" r:id="rId22"/>
    <p:sldId id="316" r:id="rId23"/>
    <p:sldId id="320" r:id="rId24"/>
    <p:sldId id="314"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CC99"/>
    <a:srgbClr val="FF99FF"/>
    <a:srgbClr val="0066FF"/>
    <a:srgbClr val="CC0099"/>
    <a:srgbClr val="FF66FF"/>
    <a:srgbClr val="FF00FF"/>
    <a:srgbClr val="FF9900"/>
    <a:srgbClr val="FF6699"/>
    <a:srgbClr val="00CC99"/>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813" autoAdjust="0"/>
  </p:normalViewPr>
  <p:slideViewPr>
    <p:cSldViewPr>
      <p:cViewPr varScale="1">
        <p:scale>
          <a:sx n="65" d="100"/>
          <a:sy n="65" d="100"/>
        </p:scale>
        <p:origin x="-10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bro_de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bro_de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bro_de_Microsoft_Office_Excel_20073.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bro_de_Microsoft_Office_Excel_20074.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bro_de_Microsoft_Office_Excel_20075.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view3D>
      <c:rotX val="40"/>
      <c:perspective val="10"/>
    </c:view3D>
    <c:plotArea>
      <c:layout>
        <c:manualLayout>
          <c:layoutTarget val="inner"/>
          <c:xMode val="edge"/>
          <c:yMode val="edge"/>
          <c:x val="9.3036080250242705E-3"/>
          <c:y val="0.16051569920688902"/>
          <c:w val="0.61767142388451524"/>
          <c:h val="0.82073425196850414"/>
        </c:manualLayout>
      </c:layout>
      <c:pie3DChart>
        <c:varyColors val="1"/>
        <c:ser>
          <c:idx val="0"/>
          <c:order val="0"/>
          <c:tx>
            <c:strRef>
              <c:f>Hoja1!$B$1</c:f>
              <c:strCache>
                <c:ptCount val="1"/>
                <c:pt idx="0">
                  <c:v>Ventas</c:v>
                </c:pt>
              </c:strCache>
            </c:strRef>
          </c:tx>
          <c:spPr>
            <a:solidFill>
              <a:schemeClr val="bg1">
                <a:lumMod val="85000"/>
              </a:schemeClr>
            </a:solidFill>
            <a:ln>
              <a:solidFill>
                <a:schemeClr val="tx1"/>
              </a:solidFill>
            </a:ln>
          </c:spPr>
          <c:dPt>
            <c:idx val="0"/>
            <c:spPr>
              <a:solidFill>
                <a:srgbClr val="CC0099"/>
              </a:solidFill>
            </c:spPr>
          </c:dPt>
          <c:dPt>
            <c:idx val="1"/>
            <c:spPr>
              <a:solidFill>
                <a:srgbClr val="0066FF"/>
              </a:solidFill>
              <a:ln w="38076">
                <a:noFill/>
              </a:ln>
            </c:spPr>
          </c:dPt>
          <c:dPt>
            <c:idx val="2"/>
            <c:spPr>
              <a:solidFill>
                <a:schemeClr val="bg1">
                  <a:lumMod val="50000"/>
                </a:schemeClr>
              </a:solidFill>
              <a:ln>
                <a:solidFill>
                  <a:schemeClr val="tx1"/>
                </a:solidFill>
              </a:ln>
            </c:spPr>
          </c:dPt>
          <c:dPt>
            <c:idx val="3"/>
            <c:spPr>
              <a:solidFill>
                <a:srgbClr val="7030A0"/>
              </a:solidFill>
              <a:ln>
                <a:solidFill>
                  <a:schemeClr val="tx1"/>
                </a:solidFill>
              </a:ln>
            </c:spPr>
          </c:dPt>
          <c:dPt>
            <c:idx val="4"/>
            <c:spPr>
              <a:solidFill>
                <a:srgbClr val="00CC99"/>
              </a:solidFill>
              <a:ln>
                <a:solidFill>
                  <a:schemeClr val="tx1"/>
                </a:solidFill>
              </a:ln>
            </c:spPr>
          </c:dPt>
          <c:dLbls>
            <c:txPr>
              <a:bodyPr/>
              <a:lstStyle/>
              <a:p>
                <a:pPr>
                  <a:defRPr lang="es-ES"/>
                </a:pPr>
                <a:endParaRPr lang="es-ES"/>
              </a:p>
            </c:txPr>
            <c:showVal val="1"/>
            <c:showLeaderLines val="1"/>
          </c:dLbls>
          <c:cat>
            <c:strRef>
              <c:f>Hoja1!$A$2:$A$6</c:f>
              <c:strCache>
                <c:ptCount val="5"/>
                <c:pt idx="0">
                  <c:v>Fin tto.</c:v>
                </c:pt>
                <c:pt idx="1">
                  <c:v>Flebitis/Tromboflebitis/TVP</c:v>
                </c:pt>
                <c:pt idx="2">
                  <c:v>exitus</c:v>
                </c:pt>
                <c:pt idx="3">
                  <c:v>sepsis</c:v>
                </c:pt>
                <c:pt idx="4">
                  <c:v>accidente</c:v>
                </c:pt>
              </c:strCache>
            </c:strRef>
          </c:cat>
          <c:val>
            <c:numRef>
              <c:f>Hoja1!$B$2:$B$6</c:f>
              <c:numCache>
                <c:formatCode>0%</c:formatCode>
                <c:ptCount val="5"/>
                <c:pt idx="0">
                  <c:v>0.51</c:v>
                </c:pt>
                <c:pt idx="1">
                  <c:v>0.17</c:v>
                </c:pt>
                <c:pt idx="2">
                  <c:v>0.17</c:v>
                </c:pt>
                <c:pt idx="3">
                  <c:v>6.0000000000000012E-2</c:v>
                </c:pt>
                <c:pt idx="4">
                  <c:v>9.0000000000000024E-2</c:v>
                </c:pt>
              </c:numCache>
            </c:numRef>
          </c:val>
        </c:ser>
      </c:pie3DChart>
      <c:spPr>
        <a:noFill/>
        <a:ln w="25384">
          <a:noFill/>
        </a:ln>
      </c:spPr>
    </c:plotArea>
    <c:legend>
      <c:legendPos val="tr"/>
      <c:layout>
        <c:manualLayout>
          <c:xMode val="edge"/>
          <c:yMode val="edge"/>
          <c:x val="0.66418808688708508"/>
          <c:y val="8.835667541557303E-2"/>
          <c:w val="0.33581191311291514"/>
          <c:h val="0.88195387576552908"/>
        </c:manualLayout>
      </c:layout>
      <c:txPr>
        <a:bodyPr/>
        <a:lstStyle/>
        <a:p>
          <a:pPr>
            <a:defRPr lang="es-ES"/>
          </a:pPr>
          <a:endParaRPr lang="es-ES"/>
        </a:p>
      </c:txPr>
    </c:legend>
    <c:plotVisOnly val="1"/>
    <c:dispBlanksAs val="zero"/>
  </c:chart>
  <c:spPr>
    <a:scene3d>
      <a:camera prst="orthographicFront"/>
      <a:lightRig rig="threePt" dir="t"/>
    </a:scene3d>
  </c:spPr>
  <c:txPr>
    <a:bodyPr/>
    <a:lstStyle/>
    <a:p>
      <a:pPr>
        <a:defRPr sz="1799"/>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autoTitleDeleted val="1"/>
    <c:view3D>
      <c:perspective val="0"/>
    </c:view3D>
    <c:plotArea>
      <c:layout>
        <c:manualLayout>
          <c:layoutTarget val="inner"/>
          <c:xMode val="edge"/>
          <c:yMode val="edge"/>
          <c:x val="0.13700234192037503"/>
          <c:y val="0.25729442970822297"/>
          <c:w val="0.54449648711943799"/>
          <c:h val="0.48806366047745409"/>
        </c:manualLayout>
      </c:layout>
      <c:pie3DChart>
        <c:varyColors val="1"/>
        <c:ser>
          <c:idx val="0"/>
          <c:order val="0"/>
          <c:tx>
            <c:strRef>
              <c:f>Sheet1!$A$2</c:f>
              <c:strCache>
                <c:ptCount val="1"/>
              </c:strCache>
            </c:strRef>
          </c:tx>
          <c:spPr>
            <a:solidFill>
              <a:srgbClr val="CCFFFF"/>
            </a:solidFill>
            <a:ln w="7116">
              <a:solidFill>
                <a:schemeClr val="tx1"/>
              </a:solidFill>
              <a:prstDash val="solid"/>
            </a:ln>
          </c:spPr>
          <c:dPt>
            <c:idx val="0"/>
            <c:spPr>
              <a:solidFill>
                <a:srgbClr val="0000FF"/>
              </a:solidFill>
              <a:ln w="7116">
                <a:solidFill>
                  <a:schemeClr val="tx1"/>
                </a:solidFill>
                <a:prstDash val="solid"/>
              </a:ln>
            </c:spPr>
          </c:dPt>
          <c:dPt>
            <c:idx val="1"/>
            <c:spPr>
              <a:solidFill>
                <a:srgbClr val="99CCFF"/>
              </a:solidFill>
              <a:ln w="7116">
                <a:solidFill>
                  <a:schemeClr val="tx1"/>
                </a:solidFill>
                <a:prstDash val="solid"/>
              </a:ln>
            </c:spPr>
          </c:dPt>
          <c:dPt>
            <c:idx val="2"/>
            <c:spPr>
              <a:solidFill>
                <a:srgbClr val="969696"/>
              </a:solidFill>
              <a:ln w="7116">
                <a:solidFill>
                  <a:schemeClr val="tx1"/>
                </a:solidFill>
                <a:prstDash val="solid"/>
              </a:ln>
            </c:spPr>
          </c:dPt>
          <c:dPt>
            <c:idx val="3"/>
            <c:spPr>
              <a:solidFill>
                <a:schemeClr val="accent2"/>
              </a:solidFill>
              <a:ln w="7116">
                <a:solidFill>
                  <a:schemeClr val="tx1"/>
                </a:solidFill>
                <a:prstDash val="solid"/>
              </a:ln>
            </c:spPr>
          </c:dPt>
          <c:dPt>
            <c:idx val="4"/>
            <c:spPr>
              <a:solidFill>
                <a:srgbClr val="FFFFFF"/>
              </a:solidFill>
              <a:ln w="7116">
                <a:solidFill>
                  <a:schemeClr val="tx1"/>
                </a:solidFill>
                <a:prstDash val="solid"/>
              </a:ln>
            </c:spPr>
          </c:dPt>
          <c:dLbls>
            <c:numFmt formatCode="0%" sourceLinked="0"/>
            <c:spPr>
              <a:noFill/>
              <a:ln w="14232">
                <a:noFill/>
              </a:ln>
            </c:spPr>
            <c:txPr>
              <a:bodyPr/>
              <a:lstStyle/>
              <a:p>
                <a:pPr>
                  <a:defRPr lang="es-ES" sz="1009" b="1" i="0" u="none" strike="noStrike" baseline="0">
                    <a:solidFill>
                      <a:schemeClr val="tx1"/>
                    </a:solidFill>
                    <a:latin typeface="Arial"/>
                    <a:ea typeface="Arial"/>
                    <a:cs typeface="Arial"/>
                  </a:defRPr>
                </a:pPr>
                <a:endParaRPr lang="es-ES"/>
              </a:p>
            </c:txPr>
            <c:showPercent val="1"/>
          </c:dLbls>
          <c:cat>
            <c:strRef>
              <c:f>Sheet1!$B$1:$F$1</c:f>
              <c:strCache>
                <c:ptCount val="5"/>
                <c:pt idx="0">
                  <c:v>fin tto </c:v>
                </c:pt>
                <c:pt idx="1">
                  <c:v>trombosis</c:v>
                </c:pt>
                <c:pt idx="2">
                  <c:v>accident</c:v>
                </c:pt>
                <c:pt idx="3">
                  <c:v>exitus</c:v>
                </c:pt>
                <c:pt idx="4">
                  <c:v>sepsis</c:v>
                </c:pt>
              </c:strCache>
            </c:strRef>
          </c:cat>
          <c:val>
            <c:numRef>
              <c:f>Sheet1!$B$2:$F$2</c:f>
              <c:numCache>
                <c:formatCode>General</c:formatCode>
                <c:ptCount val="5"/>
                <c:pt idx="0">
                  <c:v>18</c:v>
                </c:pt>
                <c:pt idx="1">
                  <c:v>6</c:v>
                </c:pt>
                <c:pt idx="2">
                  <c:v>3</c:v>
                </c:pt>
                <c:pt idx="3">
                  <c:v>6</c:v>
                </c:pt>
                <c:pt idx="4">
                  <c:v>2</c:v>
                </c:pt>
              </c:numCache>
            </c:numRef>
          </c:val>
        </c:ser>
        <c:ser>
          <c:idx val="1"/>
          <c:order val="1"/>
          <c:tx>
            <c:strRef>
              <c:f>Sheet1!$A$3</c:f>
              <c:strCache>
                <c:ptCount val="1"/>
              </c:strCache>
            </c:strRef>
          </c:tx>
          <c:spPr>
            <a:solidFill>
              <a:schemeClr val="accent2"/>
            </a:solidFill>
            <a:ln w="7116">
              <a:solidFill>
                <a:schemeClr val="tx1"/>
              </a:solidFill>
              <a:prstDash val="solid"/>
            </a:ln>
          </c:spPr>
          <c:dPt>
            <c:idx val="0"/>
            <c:spPr>
              <a:solidFill>
                <a:schemeClr val="accent1"/>
              </a:solidFill>
              <a:ln w="7116">
                <a:solidFill>
                  <a:schemeClr val="tx1"/>
                </a:solidFill>
                <a:prstDash val="solid"/>
              </a:ln>
            </c:spPr>
          </c:dPt>
          <c:dPt>
            <c:idx val="2"/>
            <c:spPr>
              <a:solidFill>
                <a:schemeClr val="hlink"/>
              </a:solidFill>
              <a:ln w="7116">
                <a:solidFill>
                  <a:schemeClr val="tx1"/>
                </a:solidFill>
                <a:prstDash val="solid"/>
              </a:ln>
            </c:spPr>
          </c:dPt>
          <c:dPt>
            <c:idx val="3"/>
            <c:spPr>
              <a:solidFill>
                <a:schemeClr val="folHlink"/>
              </a:solidFill>
              <a:ln w="7116">
                <a:solidFill>
                  <a:schemeClr val="tx1"/>
                </a:solidFill>
                <a:prstDash val="solid"/>
              </a:ln>
            </c:spPr>
          </c:dPt>
          <c:dPt>
            <c:idx val="4"/>
            <c:spPr>
              <a:solidFill>
                <a:schemeClr val="bg2"/>
              </a:solidFill>
              <a:ln w="7116">
                <a:solidFill>
                  <a:schemeClr val="tx1"/>
                </a:solidFill>
                <a:prstDash val="solid"/>
              </a:ln>
            </c:spPr>
          </c:dPt>
          <c:cat>
            <c:strRef>
              <c:f>Sheet1!$B$1:$F$1</c:f>
              <c:strCache>
                <c:ptCount val="5"/>
                <c:pt idx="0">
                  <c:v>fin tto </c:v>
                </c:pt>
                <c:pt idx="1">
                  <c:v>trombosis</c:v>
                </c:pt>
                <c:pt idx="2">
                  <c:v>accident</c:v>
                </c:pt>
                <c:pt idx="3">
                  <c:v>exitus</c:v>
                </c:pt>
                <c:pt idx="4">
                  <c:v>sepsis</c:v>
                </c:pt>
              </c:strCache>
            </c:strRef>
          </c:cat>
          <c:val>
            <c:numRef>
              <c:f>Sheet1!$B$3:$F$3</c:f>
              <c:numCache>
                <c:formatCode>General</c:formatCode>
                <c:ptCount val="5"/>
                <c:pt idx="0">
                  <c:v>30.6</c:v>
                </c:pt>
              </c:numCache>
            </c:numRef>
          </c:val>
        </c:ser>
        <c:ser>
          <c:idx val="2"/>
          <c:order val="2"/>
          <c:tx>
            <c:strRef>
              <c:f>Sheet1!$A$4</c:f>
              <c:strCache>
                <c:ptCount val="1"/>
              </c:strCache>
            </c:strRef>
          </c:tx>
          <c:spPr>
            <a:solidFill>
              <a:schemeClr val="hlink"/>
            </a:solidFill>
            <a:ln w="7116">
              <a:solidFill>
                <a:schemeClr val="tx1"/>
              </a:solidFill>
              <a:prstDash val="solid"/>
            </a:ln>
          </c:spPr>
          <c:dPt>
            <c:idx val="0"/>
            <c:spPr>
              <a:solidFill>
                <a:schemeClr val="accent1"/>
              </a:solidFill>
              <a:ln w="7116">
                <a:solidFill>
                  <a:schemeClr val="tx1"/>
                </a:solidFill>
                <a:prstDash val="solid"/>
              </a:ln>
            </c:spPr>
          </c:dPt>
          <c:dPt>
            <c:idx val="1"/>
            <c:spPr>
              <a:solidFill>
                <a:schemeClr val="accent2"/>
              </a:solidFill>
              <a:ln w="7116">
                <a:solidFill>
                  <a:schemeClr val="tx1"/>
                </a:solidFill>
                <a:prstDash val="solid"/>
              </a:ln>
            </c:spPr>
          </c:dPt>
          <c:dPt>
            <c:idx val="3"/>
            <c:spPr>
              <a:solidFill>
                <a:schemeClr val="folHlink"/>
              </a:solidFill>
              <a:ln w="7116">
                <a:solidFill>
                  <a:schemeClr val="tx1"/>
                </a:solidFill>
                <a:prstDash val="solid"/>
              </a:ln>
            </c:spPr>
          </c:dPt>
          <c:dPt>
            <c:idx val="4"/>
            <c:spPr>
              <a:solidFill>
                <a:schemeClr val="bg2"/>
              </a:solidFill>
              <a:ln w="7116">
                <a:solidFill>
                  <a:schemeClr val="tx1"/>
                </a:solidFill>
                <a:prstDash val="solid"/>
              </a:ln>
            </c:spPr>
          </c:dPt>
          <c:cat>
            <c:strRef>
              <c:f>Sheet1!$B$1:$F$1</c:f>
              <c:strCache>
                <c:ptCount val="5"/>
                <c:pt idx="0">
                  <c:v>fin tto </c:v>
                </c:pt>
                <c:pt idx="1">
                  <c:v>trombosis</c:v>
                </c:pt>
                <c:pt idx="2">
                  <c:v>accident</c:v>
                </c:pt>
                <c:pt idx="3">
                  <c:v>exitus</c:v>
                </c:pt>
                <c:pt idx="4">
                  <c:v>sepsis</c:v>
                </c:pt>
              </c:strCache>
            </c:strRef>
          </c:cat>
          <c:val>
            <c:numRef>
              <c:f>Sheet1!$B$4:$F$4</c:f>
              <c:numCache>
                <c:formatCode>General</c:formatCode>
                <c:ptCount val="5"/>
                <c:pt idx="0">
                  <c:v>45.9</c:v>
                </c:pt>
              </c:numCache>
            </c:numRef>
          </c:val>
        </c:ser>
      </c:pie3DChart>
      <c:spPr>
        <a:noFill/>
        <a:ln w="14232">
          <a:noFill/>
        </a:ln>
      </c:spPr>
    </c:plotArea>
    <c:legend>
      <c:legendPos val="r"/>
      <c:layout>
        <c:manualLayout>
          <c:xMode val="edge"/>
          <c:yMode val="edge"/>
          <c:x val="0.81733021077283396"/>
          <c:y val="0.26525198938992006"/>
          <c:w val="0.17798594847775204"/>
          <c:h val="0.46684350132626007"/>
        </c:manualLayout>
      </c:layout>
      <c:spPr>
        <a:noFill/>
        <a:ln w="1779">
          <a:solidFill>
            <a:schemeClr val="tx1"/>
          </a:solidFill>
          <a:prstDash val="solid"/>
        </a:ln>
      </c:spPr>
      <c:txPr>
        <a:bodyPr/>
        <a:lstStyle/>
        <a:p>
          <a:pPr>
            <a:defRPr lang="es-ES" sz="927" b="1" i="0" u="none" strike="noStrike" baseline="0">
              <a:solidFill>
                <a:schemeClr val="tx1"/>
              </a:solidFill>
              <a:latin typeface="Arial"/>
              <a:ea typeface="Arial"/>
              <a:cs typeface="Arial"/>
            </a:defRPr>
          </a:pPr>
          <a:endParaRPr lang="es-ES"/>
        </a:p>
      </c:txPr>
    </c:legend>
    <c:plotVisOnly val="1"/>
    <c:dispBlanksAs val="zero"/>
  </c:chart>
  <c:spPr>
    <a:noFill/>
    <a:ln>
      <a:noFill/>
    </a:ln>
  </c:spPr>
  <c:txPr>
    <a:bodyPr/>
    <a:lstStyle/>
    <a:p>
      <a:pPr>
        <a:defRPr sz="1009" b="1" i="0" u="none" strike="noStrike" baseline="0">
          <a:solidFill>
            <a:schemeClr val="tx1"/>
          </a:solidFill>
          <a:latin typeface="Arial"/>
          <a:ea typeface="Arial"/>
          <a:cs typeface="Arial"/>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40"/>
      <c:rAngAx val="1"/>
    </c:view3D>
    <c:plotArea>
      <c:layout>
        <c:manualLayout>
          <c:layoutTarget val="inner"/>
          <c:xMode val="edge"/>
          <c:yMode val="edge"/>
          <c:x val="9.3036080250242688E-3"/>
          <c:y val="0.10086931927547599"/>
          <c:w val="0.60397273756876313"/>
          <c:h val="0.80291688575951692"/>
        </c:manualLayout>
      </c:layout>
      <c:pie3DChart>
        <c:varyColors val="1"/>
        <c:ser>
          <c:idx val="0"/>
          <c:order val="0"/>
          <c:tx>
            <c:strRef>
              <c:f>Hoja1!$B$1</c:f>
              <c:strCache>
                <c:ptCount val="1"/>
                <c:pt idx="0">
                  <c:v>Ventas</c:v>
                </c:pt>
              </c:strCache>
            </c:strRef>
          </c:tx>
          <c:spPr>
            <a:solidFill>
              <a:schemeClr val="bg1">
                <a:lumMod val="85000"/>
              </a:schemeClr>
            </a:solidFill>
            <a:ln>
              <a:solidFill>
                <a:schemeClr val="tx1"/>
              </a:solidFill>
            </a:ln>
          </c:spPr>
          <c:dPt>
            <c:idx val="1"/>
            <c:spPr>
              <a:solidFill>
                <a:srgbClr val="0066FF"/>
              </a:solidFill>
              <a:ln w="38100">
                <a:solidFill>
                  <a:schemeClr val="tx1"/>
                </a:solidFill>
              </a:ln>
              <a:effectLst>
                <a:innerShdw blurRad="114300">
                  <a:prstClr val="black"/>
                </a:innerShdw>
              </a:effectLst>
              <a:scene3d>
                <a:camera prst="orthographicFront"/>
                <a:lightRig rig="threePt" dir="t"/>
              </a:scene3d>
              <a:sp3d>
                <a:bevelT prst="slope"/>
                <a:contourClr>
                  <a:srgbClr val="000000"/>
                </a:contourClr>
              </a:sp3d>
            </c:spPr>
          </c:dPt>
          <c:dLbls>
            <c:txPr>
              <a:bodyPr/>
              <a:lstStyle/>
              <a:p>
                <a:pPr>
                  <a:defRPr lang="es-ES"/>
                </a:pPr>
                <a:endParaRPr lang="es-ES"/>
              </a:p>
            </c:txPr>
            <c:showVal val="1"/>
            <c:showLeaderLines val="1"/>
          </c:dLbls>
          <c:cat>
            <c:strRef>
              <c:f>Hoja1!$A$2:$A$6</c:f>
              <c:strCache>
                <c:ptCount val="5"/>
                <c:pt idx="0">
                  <c:v>Fin tto.</c:v>
                </c:pt>
                <c:pt idx="1">
                  <c:v>Flebitis/Tromboflebitis/TVP</c:v>
                </c:pt>
                <c:pt idx="2">
                  <c:v>exitus</c:v>
                </c:pt>
                <c:pt idx="3">
                  <c:v>sepsis</c:v>
                </c:pt>
                <c:pt idx="4">
                  <c:v>accidente</c:v>
                </c:pt>
              </c:strCache>
            </c:strRef>
          </c:cat>
          <c:val>
            <c:numRef>
              <c:f>Hoja1!$B$2:$B$6</c:f>
              <c:numCache>
                <c:formatCode>0%</c:formatCode>
                <c:ptCount val="5"/>
                <c:pt idx="0">
                  <c:v>0.51</c:v>
                </c:pt>
                <c:pt idx="1">
                  <c:v>0.17</c:v>
                </c:pt>
                <c:pt idx="2">
                  <c:v>0.17</c:v>
                </c:pt>
                <c:pt idx="3">
                  <c:v>6.0000000000000005E-2</c:v>
                </c:pt>
                <c:pt idx="4">
                  <c:v>9.0000000000000011E-2</c:v>
                </c:pt>
              </c:numCache>
            </c:numRef>
          </c:val>
        </c:ser>
      </c:pie3DChart>
      <c:spPr>
        <a:noFill/>
        <a:ln w="25384">
          <a:noFill/>
        </a:ln>
      </c:spPr>
    </c:plotArea>
    <c:legend>
      <c:legendPos val="tr"/>
      <c:layout>
        <c:manualLayout>
          <c:xMode val="edge"/>
          <c:yMode val="edge"/>
          <c:x val="0.66418808688708508"/>
          <c:y val="8.835667541557303E-2"/>
          <c:w val="0.33581191311291514"/>
          <c:h val="0.88195387576552897"/>
        </c:manualLayout>
      </c:layout>
      <c:txPr>
        <a:bodyPr/>
        <a:lstStyle/>
        <a:p>
          <a:pPr>
            <a:defRPr lang="es-ES"/>
          </a:pPr>
          <a:endParaRPr lang="es-ES"/>
        </a:p>
      </c:txPr>
    </c:legend>
    <c:plotVisOnly val="1"/>
    <c:dispBlanksAs val="zero"/>
  </c:chart>
  <c:spPr>
    <a:scene3d>
      <a:camera prst="orthographicFront"/>
      <a:lightRig rig="threePt" dir="t"/>
    </a:scene3d>
    <a:sp3d>
      <a:bevelB prst="angle"/>
    </a:sp3d>
  </c:spPr>
  <c:txPr>
    <a:bodyPr/>
    <a:lstStyle/>
    <a:p>
      <a:pPr>
        <a:defRPr sz="1799"/>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autoTitleDeleted val="1"/>
    <c:view3D>
      <c:rotX val="30"/>
      <c:perspective val="30"/>
    </c:view3D>
    <c:plotArea>
      <c:layout>
        <c:manualLayout>
          <c:layoutTarget val="inner"/>
          <c:xMode val="edge"/>
          <c:yMode val="edge"/>
          <c:x val="5.8349251516856592E-4"/>
          <c:y val="0.21820985967107404"/>
          <c:w val="0.43908696524758917"/>
          <c:h val="0.695008311213964"/>
        </c:manualLayout>
      </c:layout>
      <c:pie3DChart>
        <c:varyColors val="1"/>
        <c:ser>
          <c:idx val="0"/>
          <c:order val="0"/>
          <c:tx>
            <c:strRef>
              <c:f>Hoja1!$B$1</c:f>
              <c:strCache>
                <c:ptCount val="1"/>
                <c:pt idx="0">
                  <c:v>Ventas</c:v>
                </c:pt>
              </c:strCache>
            </c:strRef>
          </c:tx>
          <c:dPt>
            <c:idx val="0"/>
            <c:explosion val="44"/>
          </c:dPt>
          <c:dLbls>
            <c:dLbl>
              <c:idx val="0"/>
              <c:layout/>
              <c:showVal val="1"/>
            </c:dLbl>
            <c:dLbl>
              <c:idx val="1"/>
              <c:layout/>
              <c:showVal val="1"/>
            </c:dLbl>
            <c:delete val="1"/>
          </c:dLbls>
          <c:cat>
            <c:strRef>
              <c:f>Hoja1!$A$2:$A$3</c:f>
              <c:strCache>
                <c:ptCount val="2"/>
                <c:pt idx="0">
                  <c:v>sin complicaciones</c:v>
                </c:pt>
                <c:pt idx="1">
                  <c:v>ETV</c:v>
                </c:pt>
              </c:strCache>
            </c:strRef>
          </c:cat>
          <c:val>
            <c:numRef>
              <c:f>Hoja1!$B$2:$B$3</c:f>
              <c:numCache>
                <c:formatCode>General</c:formatCode>
                <c:ptCount val="2"/>
                <c:pt idx="0">
                  <c:v>89</c:v>
                </c:pt>
                <c:pt idx="1">
                  <c:v>11</c:v>
                </c:pt>
              </c:numCache>
            </c:numRef>
          </c:val>
        </c:ser>
      </c:pie3DChart>
    </c:plotArea>
    <c:legend>
      <c:legendPos val="r"/>
      <c:layout>
        <c:manualLayout>
          <c:xMode val="edge"/>
          <c:yMode val="edge"/>
          <c:x val="0.48088182854234807"/>
          <c:y val="0.32777641113480016"/>
          <c:w val="0.48776256043235305"/>
          <c:h val="0.45811542970292202"/>
        </c:manualLayout>
      </c:layout>
      <c:txPr>
        <a:bodyPr/>
        <a:lstStyle/>
        <a:p>
          <a:pPr>
            <a:defRPr lang="es-ES"/>
          </a:pPr>
          <a:endParaRPr lang="es-ES"/>
        </a:p>
      </c:txPr>
    </c:legend>
    <c:plotVisOnly val="1"/>
    <c:dispBlanksAs val="zero"/>
  </c:chart>
  <c:spPr>
    <a:ln w="76200">
      <a:solidFill>
        <a:srgbClr val="00B050"/>
      </a:solidFill>
    </a:ln>
  </c:spPr>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manualLayout>
          <c:layoutTarget val="inner"/>
          <c:xMode val="edge"/>
          <c:yMode val="edge"/>
          <c:x val="3.4564021995286701E-2"/>
          <c:y val="0.29687433565966315"/>
          <c:w val="0.41573442361338797"/>
          <c:h val="0.57455999157742998"/>
        </c:manualLayout>
      </c:layout>
      <c:pie3DChart>
        <c:varyColors val="1"/>
        <c:ser>
          <c:idx val="0"/>
          <c:order val="0"/>
          <c:tx>
            <c:strRef>
              <c:f>Hoja1!$B$1</c:f>
              <c:strCache>
                <c:ptCount val="1"/>
                <c:pt idx="0">
                  <c:v>Ventas</c:v>
                </c:pt>
              </c:strCache>
            </c:strRef>
          </c:tx>
          <c:explosion val="25"/>
          <c:dLbls>
            <c:dLbl>
              <c:idx val="0"/>
              <c:layout/>
              <c:showVal val="1"/>
            </c:dLbl>
            <c:dLbl>
              <c:idx val="1"/>
              <c:layout/>
              <c:showVal val="1"/>
            </c:dLbl>
            <c:delete val="1"/>
          </c:dLbls>
          <c:cat>
            <c:strRef>
              <c:f>Hoja1!$A$2:$A$3</c:f>
              <c:strCache>
                <c:ptCount val="2"/>
                <c:pt idx="0">
                  <c:v>Sin complicaciones</c:v>
                </c:pt>
                <c:pt idx="1">
                  <c:v>ETV</c:v>
                </c:pt>
              </c:strCache>
            </c:strRef>
          </c:cat>
          <c:val>
            <c:numRef>
              <c:f>Hoja1!$B$2:$B$3</c:f>
              <c:numCache>
                <c:formatCode>General</c:formatCode>
                <c:ptCount val="2"/>
                <c:pt idx="0">
                  <c:v>97.5</c:v>
                </c:pt>
                <c:pt idx="1">
                  <c:v>2.5</c:v>
                </c:pt>
              </c:numCache>
            </c:numRef>
          </c:val>
        </c:ser>
      </c:pie3DChart>
    </c:plotArea>
    <c:legend>
      <c:legendPos val="r"/>
      <c:layout>
        <c:manualLayout>
          <c:xMode val="edge"/>
          <c:yMode val="edge"/>
          <c:x val="0.48172028378620807"/>
          <c:y val="0.32777641113480016"/>
          <c:w val="0.49942661330727217"/>
          <c:h val="0.45811542970292202"/>
        </c:manualLayout>
      </c:layout>
      <c:txPr>
        <a:bodyPr/>
        <a:lstStyle/>
        <a:p>
          <a:pPr>
            <a:defRPr lang="es-ES"/>
          </a:pPr>
          <a:endParaRPr lang="es-ES"/>
        </a:p>
      </c:txPr>
    </c:legend>
    <c:plotVisOnly val="1"/>
    <c:dispBlanksAs val="zero"/>
  </c:chart>
  <c:spPr>
    <a:ln w="76200">
      <a:solidFill>
        <a:srgbClr val="00B050"/>
      </a:solidFill>
    </a:ln>
  </c:spPr>
  <c:txPr>
    <a:bodyPr/>
    <a:lstStyle/>
    <a:p>
      <a:pPr>
        <a:defRPr sz="1800"/>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9958499-3E3C-4683-BDBC-D227F1B143D6}" type="datetimeFigureOut">
              <a:rPr lang="es-ES"/>
              <a:pPr>
                <a:defRPr/>
              </a:pPr>
              <a:t>17/10/2013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BA2F8DB-8DBE-4EB1-A8C3-F5E8098F8D88}" type="slidenum">
              <a:rPr lang="es-ES"/>
              <a:pPr>
                <a:defRPr/>
              </a:pPr>
              <a:t>‹Nº›</a:t>
            </a:fld>
            <a:endParaRPr lang="es-ES"/>
          </a:p>
        </p:txBody>
      </p:sp>
    </p:spTree>
    <p:extLst>
      <p:ext uri="{BB962C8B-B14F-4D97-AF65-F5344CB8AC3E}">
        <p14:creationId xmlns="" xmlns:p14="http://schemas.microsoft.com/office/powerpoint/2010/main" xmlns:mv="urn:schemas-microsoft-com:mac:vml" xmlns:mc="http://schemas.openxmlformats.org/markup-compatibility/2006" val="1874498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1638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F41070-88F0-4EF5-8B90-BD8698F2418E}" type="slidenum">
              <a:rPr lang="es-ES"/>
              <a:pPr fontAlgn="base">
                <a:spcBef>
                  <a:spcPct val="0"/>
                </a:spcBef>
                <a:spcAft>
                  <a:spcPct val="0"/>
                </a:spcAft>
                <a:defRPr/>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3D136-BCB7-4F23-B9D3-0F3312167BE1}" type="slidenum">
              <a:rPr lang="es-ES"/>
              <a:pPr fontAlgn="base">
                <a:spcBef>
                  <a:spcPct val="0"/>
                </a:spcBef>
                <a:spcAft>
                  <a:spcPct val="0"/>
                </a:spcAft>
                <a:defRPr/>
              </a:pPr>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A36BC-D4B6-44B6-9785-9A7A88EC5D33}" type="slidenum">
              <a:rPr lang="es-ES"/>
              <a:pPr fontAlgn="base">
                <a:spcBef>
                  <a:spcPct val="0"/>
                </a:spcBef>
                <a:spcAft>
                  <a:spcPct val="0"/>
                </a:spcAft>
                <a:defRPr/>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662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98C77-FCCD-4DD3-AB57-AC78B6BBBD69}" type="slidenum">
              <a:rPr lang="es-ES"/>
              <a:pPr fontAlgn="base">
                <a:spcBef>
                  <a:spcPct val="0"/>
                </a:spcBef>
                <a:spcAft>
                  <a:spcPct val="0"/>
                </a:spcAft>
                <a:defRPr/>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2E50F-4755-4E06-A05B-8EEDBD88AB78}" type="slidenum">
              <a:rPr lang="es-ES"/>
              <a:pPr fontAlgn="base">
                <a:spcBef>
                  <a:spcPct val="0"/>
                </a:spcBef>
                <a:spcAft>
                  <a:spcPct val="0"/>
                </a:spcAft>
                <a:defRPr/>
              </a:pPr>
              <a:t>13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78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0E5E0-70C9-43F9-8811-A2BC5A27133E}" type="slidenum">
              <a:rPr lang="es-ES"/>
              <a:pPr fontAlgn="base">
                <a:spcBef>
                  <a:spcPct val="0"/>
                </a:spcBef>
                <a:spcAft>
                  <a:spcPct val="0"/>
                </a:spcAft>
                <a:defRPr/>
              </a:pPr>
              <a:t>16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BA2F8DB-8DBE-4EB1-A8C3-F5E8098F8D88}" type="slidenum">
              <a:rPr lang="es-ES" smtClean="0"/>
              <a:pPr>
                <a:defRPr/>
              </a:pPr>
              <a:t>21</a:t>
            </a:fld>
            <a:endParaRPr lang="es-ES"/>
          </a:p>
        </p:txBody>
      </p:sp>
    </p:spTree>
    <p:extLst>
      <p:ext uri="{BB962C8B-B14F-4D97-AF65-F5344CB8AC3E}">
        <p14:creationId xmlns="" xmlns:p14="http://schemas.microsoft.com/office/powerpoint/2010/main" xmlns:mv="urn:schemas-microsoft-com:mac:vml" xmlns:mc="http://schemas.openxmlformats.org/markup-compatibility/2006" val="120229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solidFill>
                <a:srgbClr val="339966"/>
              </a:solidFill>
            </a:endParaRPr>
          </a:p>
        </p:txBody>
      </p:sp>
      <p:sp>
        <p:nvSpPr>
          <p:cNvPr id="440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1E8356-08EC-4CB0-90EA-466C89EE0CD0}" type="slidenum">
              <a:rPr lang="es-ES"/>
              <a:pPr fontAlgn="base">
                <a:spcBef>
                  <a:spcPct val="0"/>
                </a:spcBef>
                <a:spcAft>
                  <a:spcPct val="0"/>
                </a:spcAft>
                <a:defRPr/>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62DAF48-E157-40A8-B82E-E7CA3C2AF87B}" type="datetimeFigureOut">
              <a:rPr lang="es-ES"/>
              <a:pPr>
                <a:defRPr/>
              </a:pPr>
              <a:t>17/10/2013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0B8942D-325B-4505-B0D7-A6FBE91770E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D019875-99F7-423A-A00D-21D1F1D725BB}" type="datetimeFigureOut">
              <a:rPr lang="es-ES"/>
              <a:pPr>
                <a:defRPr/>
              </a:pPr>
              <a:t>17/10/2013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6090F67-A5AA-4FC0-A888-AC0C047144B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BCA9991-05C0-4532-975D-5A953A0A23A1}" type="datetimeFigureOut">
              <a:rPr lang="es-ES"/>
              <a:pPr>
                <a:defRPr/>
              </a:pPr>
              <a:t>17/10/2013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73272C3-1659-40B6-9AD0-6A24A9FE3F3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7656F26-0E76-4D55-9E95-F59976434F62}" type="datetimeFigureOut">
              <a:rPr lang="es-ES"/>
              <a:pPr>
                <a:defRPr/>
              </a:pPr>
              <a:t>17/10/2013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D9813D8-1B3E-46D6-B352-0A9D3855DF5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AFB6829-4078-41F9-A9AA-50CA3651F647}" type="datetimeFigureOut">
              <a:rPr lang="es-ES"/>
              <a:pPr>
                <a:defRPr/>
              </a:pPr>
              <a:t>17/10/2013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9F1C6CC-4E3C-42D2-9A74-E0CBDFE8AF8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8165571-3A33-4F07-8C6E-E1C0B1F48B13}" type="datetimeFigureOut">
              <a:rPr lang="es-ES"/>
              <a:pPr>
                <a:defRPr/>
              </a:pPr>
              <a:t>17/10/2013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E020758-E9F8-4EFC-ACCF-BA58093D6B6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194FCE9-DC0E-4D98-8117-53719AC3D354}" type="datetimeFigureOut">
              <a:rPr lang="es-ES"/>
              <a:pPr>
                <a:defRPr/>
              </a:pPr>
              <a:t>17/10/2013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797FE19-8E7D-44BB-9846-3E44D80750B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E0DD27B-F7F2-4C4D-A5BC-8A3E97DE1292}" type="datetimeFigureOut">
              <a:rPr lang="es-ES"/>
              <a:pPr>
                <a:defRPr/>
              </a:pPr>
              <a:t>17/10/2013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290D235-E146-430A-92EE-F8AF15D0EB2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093F838-58B1-4027-BC2C-CD730F871610}" type="datetimeFigureOut">
              <a:rPr lang="es-ES"/>
              <a:pPr>
                <a:defRPr/>
              </a:pPr>
              <a:t>17/10/2013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A7972AA-C826-4990-8F1F-C9FA372644D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9ABB930-D346-4FE1-8C6C-2C5C77D57BB5}" type="datetimeFigureOut">
              <a:rPr lang="es-ES"/>
              <a:pPr>
                <a:defRPr/>
              </a:pPr>
              <a:t>17/10/2013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8DFA483-3AF8-40F2-8227-12C57DABCE2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20950BB-0FFC-48E7-864D-36D3DA2019A2}" type="datetimeFigureOut">
              <a:rPr lang="es-ES"/>
              <a:pPr>
                <a:defRPr/>
              </a:pPr>
              <a:t>17/10/2013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88F1A63-338E-4E7E-BE52-C86A8E8C57F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475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ABB924C-3737-4452-B709-396DF76FE6EC}" type="datetimeFigureOut">
              <a:rPr lang="es-ES"/>
              <a:pPr>
                <a:defRPr/>
              </a:pPr>
              <a:t>17/10/2013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B326D9-608F-4871-9678-70837069D50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jpe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o"/>
          <p:cNvSpPr/>
          <p:nvPr/>
        </p:nvSpPr>
        <p:spPr>
          <a:xfrm>
            <a:off x="665163" y="1931988"/>
            <a:ext cx="7764462" cy="3671887"/>
          </a:xfrm>
          <a:prstGeom prst="frame">
            <a:avLst>
              <a:gd name="adj1" fmla="val 82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ctrTitle"/>
          </p:nvPr>
        </p:nvSpPr>
        <p:spPr>
          <a:xfrm>
            <a:off x="611188" y="0"/>
            <a:ext cx="8353425" cy="1800225"/>
          </a:xfrm>
        </p:spPr>
        <p:txBody>
          <a:bodyPr rtlCol="0">
            <a:normAutofit/>
          </a:bodyPr>
          <a:lstStyle/>
          <a:p>
            <a:pPr eaLnBrk="1" fontAlgn="auto" hangingPunct="1">
              <a:spcAft>
                <a:spcPts val="0"/>
              </a:spcAft>
              <a:defRPr/>
            </a:pPr>
            <a:r>
              <a:rPr lang="es-ES" b="1" dirty="0" smtClean="0">
                <a:solidFill>
                  <a:srgbClr val="0070C0"/>
                </a:solidFill>
                <a:latin typeface="Aharoni" pitchFamily="2" charset="-79"/>
                <a:cs typeface="Aharoni" pitchFamily="2" charset="-79"/>
              </a:rPr>
              <a:t>SOPORTE ECOGRÁFICO PARA LA INSERCIÓN DE </a:t>
            </a:r>
            <a:r>
              <a:rPr lang="es-ES" b="1" dirty="0" err="1" smtClean="0">
                <a:solidFill>
                  <a:srgbClr val="0070C0"/>
                </a:solidFill>
                <a:latin typeface="Aharoni" pitchFamily="2" charset="-79"/>
                <a:cs typeface="Aharoni" pitchFamily="2" charset="-79"/>
              </a:rPr>
              <a:t>PICC,s</a:t>
            </a:r>
            <a:endParaRPr lang="es-ES" b="1" dirty="0">
              <a:solidFill>
                <a:srgbClr val="0070C0"/>
              </a:solidFill>
              <a:latin typeface="Aharoni" pitchFamily="2" charset="-79"/>
              <a:cs typeface="Aharoni" pitchFamily="2" charset="-79"/>
            </a:endParaRPr>
          </a:p>
        </p:txBody>
      </p:sp>
      <p:sp>
        <p:nvSpPr>
          <p:cNvPr id="3" name="2 Subtítulo"/>
          <p:cNvSpPr>
            <a:spLocks noGrp="1"/>
          </p:cNvSpPr>
          <p:nvPr>
            <p:ph type="subTitle" idx="1"/>
          </p:nvPr>
        </p:nvSpPr>
        <p:spPr>
          <a:xfrm flipV="1">
            <a:off x="611188" y="6453188"/>
            <a:ext cx="6985000" cy="46037"/>
          </a:xfrm>
        </p:spPr>
        <p:txBody>
          <a:bodyPr rtlCol="0">
            <a:normAutofit fontScale="25000" lnSpcReduction="20000"/>
          </a:bodyPr>
          <a:lstStyle/>
          <a:p>
            <a:pPr eaLnBrk="1" fontAlgn="auto" hangingPunct="1">
              <a:spcAft>
                <a:spcPts val="0"/>
              </a:spcAft>
              <a:buFont typeface="Arial" pitchFamily="34" charset="0"/>
              <a:buNone/>
              <a:defRPr/>
            </a:pPr>
            <a:endParaRPr lang="es-ES" dirty="0"/>
          </a:p>
        </p:txBody>
      </p:sp>
      <p:pic>
        <p:nvPicPr>
          <p:cNvPr id="14340" name="Picture 55" descr="Foto picc"/>
          <p:cNvPicPr>
            <a:picLocks noChangeAspect="1" noChangeArrowheads="1"/>
          </p:cNvPicPr>
          <p:nvPr/>
        </p:nvPicPr>
        <p:blipFill>
          <a:blip r:embed="rId2" cstate="print"/>
          <a:srcRect/>
          <a:stretch>
            <a:fillRect/>
          </a:stretch>
        </p:blipFill>
        <p:spPr bwMode="auto">
          <a:xfrm>
            <a:off x="8532813" y="17325975"/>
            <a:ext cx="8712200" cy="5473700"/>
          </a:xfrm>
          <a:prstGeom prst="rect">
            <a:avLst/>
          </a:prstGeom>
          <a:noFill/>
          <a:ln w="57150">
            <a:solidFill>
              <a:srgbClr val="000000"/>
            </a:solidFill>
            <a:miter lim="800000"/>
            <a:headEnd/>
            <a:tailEnd/>
          </a:ln>
        </p:spPr>
      </p:pic>
      <p:pic>
        <p:nvPicPr>
          <p:cNvPr id="14341" name="Picture 55" descr="Foto picc"/>
          <p:cNvPicPr>
            <a:picLocks noChangeAspect="1" noChangeArrowheads="1"/>
          </p:cNvPicPr>
          <p:nvPr/>
        </p:nvPicPr>
        <p:blipFill>
          <a:blip r:embed="rId2" cstate="print"/>
          <a:srcRect/>
          <a:stretch>
            <a:fillRect/>
          </a:stretch>
        </p:blipFill>
        <p:spPr bwMode="auto">
          <a:xfrm>
            <a:off x="15086013" y="20650200"/>
            <a:ext cx="3816350" cy="2862263"/>
          </a:xfrm>
          <a:prstGeom prst="rect">
            <a:avLst/>
          </a:prstGeom>
          <a:noFill/>
          <a:ln w="57150">
            <a:solidFill>
              <a:schemeClr val="tx1"/>
            </a:solidFill>
            <a:miter lim="800000"/>
            <a:headEnd/>
            <a:tailEnd/>
          </a:ln>
        </p:spPr>
      </p:pic>
      <p:pic>
        <p:nvPicPr>
          <p:cNvPr id="14342" name="Picture 55" descr="Foto picc"/>
          <p:cNvPicPr>
            <a:picLocks noChangeAspect="1" noChangeArrowheads="1"/>
          </p:cNvPicPr>
          <p:nvPr/>
        </p:nvPicPr>
        <p:blipFill>
          <a:blip r:embed="rId2" cstate="print"/>
          <a:srcRect/>
          <a:stretch>
            <a:fillRect/>
          </a:stretch>
        </p:blipFill>
        <p:spPr bwMode="auto">
          <a:xfrm>
            <a:off x="15238413" y="20802600"/>
            <a:ext cx="3816350" cy="2862263"/>
          </a:xfrm>
          <a:prstGeom prst="rect">
            <a:avLst/>
          </a:prstGeom>
          <a:noFill/>
          <a:ln w="57150">
            <a:solidFill>
              <a:schemeClr val="tx1"/>
            </a:solidFill>
            <a:miter lim="800000"/>
            <a:headEnd/>
            <a:tailEnd/>
          </a:ln>
        </p:spPr>
      </p:pic>
      <p:pic>
        <p:nvPicPr>
          <p:cNvPr id="14343" name="Picture 2"/>
          <p:cNvPicPr>
            <a:picLocks noChangeAspect="1" noChangeArrowheads="1"/>
          </p:cNvPicPr>
          <p:nvPr/>
        </p:nvPicPr>
        <p:blipFill>
          <a:blip r:embed="rId3" cstate="print">
            <a:extLst>
              <a:ext uri="{BEBA8EAE-BF5A-486C-A8C5-ECC9F3942E4B}">
                <a14:imgProps xmlns="" xmlns:a14="http://schemas.microsoft.com/office/drawing/2010/main" xmlns:mv="urn:schemas-microsoft-com:mac:vml" xmlns:mc="http://schemas.openxmlformats.org/markup-compatibility/2006">
                  <a14:imgLayer r:embed="rId4">
                    <a14:imgEffect>
                      <a14:artisticPaintStrokes/>
                    </a14:imgEffect>
                  </a14:imgLayer>
                </a14:imgProps>
              </a:ext>
            </a:extLst>
          </a:blip>
          <a:srcRect/>
          <a:stretch>
            <a:fillRect/>
          </a:stretch>
        </p:blipFill>
        <p:spPr bwMode="auto">
          <a:xfrm>
            <a:off x="339725" y="2060848"/>
            <a:ext cx="5233300" cy="4441552"/>
          </a:xfrm>
          <a:prstGeom prst="rect">
            <a:avLst/>
          </a:prstGeom>
          <a:noFill/>
          <a:ln w="3175">
            <a:noFill/>
            <a:miter lim="800000"/>
            <a:headEnd/>
            <a:tailEnd/>
          </a:ln>
        </p:spPr>
      </p:pic>
      <p:sp>
        <p:nvSpPr>
          <p:cNvPr id="8" name="7 Rectángulo"/>
          <p:cNvSpPr/>
          <p:nvPr/>
        </p:nvSpPr>
        <p:spPr>
          <a:xfrm>
            <a:off x="5434013" y="2349500"/>
            <a:ext cx="3211512"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i="1" dirty="0">
                <a:solidFill>
                  <a:schemeClr val="tx1">
                    <a:lumMod val="65000"/>
                    <a:lumOff val="35000"/>
                  </a:schemeClr>
                </a:solidFill>
              </a:rPr>
              <a:t>Montse Aragonés</a:t>
            </a:r>
          </a:p>
          <a:p>
            <a:pPr algn="ctr" fontAlgn="auto">
              <a:spcBef>
                <a:spcPts val="0"/>
              </a:spcBef>
              <a:spcAft>
                <a:spcPts val="0"/>
              </a:spcAft>
              <a:defRPr/>
            </a:pPr>
            <a:r>
              <a:rPr lang="es-ES" sz="2400" b="1" i="1" dirty="0">
                <a:solidFill>
                  <a:schemeClr val="tx1">
                    <a:lumMod val="65000"/>
                    <a:lumOff val="35000"/>
                  </a:schemeClr>
                </a:solidFill>
              </a:rPr>
              <a:t>Olivia </a:t>
            </a:r>
            <a:r>
              <a:rPr lang="es-ES" sz="2400" b="1" i="1" dirty="0" smtClean="0">
                <a:solidFill>
                  <a:schemeClr val="tx1">
                    <a:lumMod val="65000"/>
                    <a:lumOff val="35000"/>
                  </a:schemeClr>
                </a:solidFill>
              </a:rPr>
              <a:t>Hernández</a:t>
            </a:r>
            <a:endParaRPr lang="es-ES" sz="2400" b="1" i="1" dirty="0">
              <a:solidFill>
                <a:schemeClr val="tx1">
                  <a:lumMod val="65000"/>
                  <a:lumOff val="35000"/>
                </a:schemeClr>
              </a:solidFill>
            </a:endParaRPr>
          </a:p>
          <a:p>
            <a:pPr algn="ctr" fontAlgn="auto">
              <a:spcBef>
                <a:spcPts val="0"/>
              </a:spcBef>
              <a:spcAft>
                <a:spcPts val="0"/>
              </a:spcAft>
              <a:defRPr/>
            </a:pPr>
            <a:r>
              <a:rPr lang="es-ES" sz="2400" b="1" i="1" dirty="0" err="1">
                <a:solidFill>
                  <a:schemeClr val="tx1">
                    <a:lumMod val="65000"/>
                    <a:lumOff val="35000"/>
                  </a:schemeClr>
                </a:solidFill>
              </a:rPr>
              <a:t>Asun</a:t>
            </a:r>
            <a:r>
              <a:rPr lang="es-ES" sz="2400" b="1" i="1" dirty="0">
                <a:solidFill>
                  <a:schemeClr val="tx1">
                    <a:lumMod val="65000"/>
                    <a:lumOff val="35000"/>
                  </a:schemeClr>
                </a:solidFill>
              </a:rPr>
              <a:t> Marco</a:t>
            </a:r>
          </a:p>
          <a:p>
            <a:pPr algn="ctr" fontAlgn="auto">
              <a:spcBef>
                <a:spcPts val="0"/>
              </a:spcBef>
              <a:spcAft>
                <a:spcPts val="0"/>
              </a:spcAft>
              <a:defRPr/>
            </a:pPr>
            <a:r>
              <a:rPr lang="es-ES" sz="2400" b="1" i="1" dirty="0">
                <a:solidFill>
                  <a:schemeClr val="tx1">
                    <a:lumMod val="65000"/>
                    <a:lumOff val="35000"/>
                  </a:schemeClr>
                </a:solidFill>
              </a:rPr>
              <a:t>Núria Martí</a:t>
            </a:r>
          </a:p>
          <a:p>
            <a:pPr algn="ctr" fontAlgn="auto">
              <a:spcBef>
                <a:spcPts val="0"/>
              </a:spcBef>
              <a:spcAft>
                <a:spcPts val="0"/>
              </a:spcAft>
              <a:defRPr/>
            </a:pPr>
            <a:r>
              <a:rPr lang="es-ES" sz="2400" b="1" i="1" dirty="0">
                <a:solidFill>
                  <a:schemeClr val="tx1">
                    <a:lumMod val="65000"/>
                    <a:lumOff val="35000"/>
                  </a:schemeClr>
                </a:solidFill>
              </a:rPr>
              <a:t>Maite </a:t>
            </a:r>
            <a:r>
              <a:rPr lang="es-ES" sz="2400" b="1" i="1" dirty="0" smtClean="0">
                <a:solidFill>
                  <a:schemeClr val="tx1">
                    <a:lumMod val="65000"/>
                    <a:lumOff val="35000"/>
                  </a:schemeClr>
                </a:solidFill>
              </a:rPr>
              <a:t>Martí </a:t>
            </a:r>
            <a:endParaRPr lang="es-ES" sz="2400" b="1" i="1" dirty="0">
              <a:solidFill>
                <a:schemeClr val="tx1">
                  <a:lumMod val="65000"/>
                  <a:lumOff val="35000"/>
                </a:schemeClr>
              </a:solidFill>
            </a:endParaRPr>
          </a:p>
          <a:p>
            <a:pPr algn="ctr" fontAlgn="auto">
              <a:spcBef>
                <a:spcPts val="0"/>
              </a:spcBef>
              <a:spcAft>
                <a:spcPts val="0"/>
              </a:spcAft>
              <a:defRPr/>
            </a:pPr>
            <a:r>
              <a:rPr lang="es-ES" sz="2400" b="1" i="1" dirty="0">
                <a:solidFill>
                  <a:schemeClr val="tx1">
                    <a:lumMod val="65000"/>
                    <a:lumOff val="35000"/>
                  </a:schemeClr>
                </a:solidFill>
              </a:rPr>
              <a:t>Pilar </a:t>
            </a:r>
            <a:r>
              <a:rPr lang="es-ES" sz="2400" b="1" i="1" dirty="0" err="1">
                <a:solidFill>
                  <a:schemeClr val="tx1">
                    <a:lumMod val="65000"/>
                    <a:lumOff val="35000"/>
                  </a:schemeClr>
                </a:solidFill>
              </a:rPr>
              <a:t>Ramentol</a:t>
            </a:r>
            <a:endParaRPr lang="es-ES" sz="2400" b="1" i="1" dirty="0">
              <a:solidFill>
                <a:schemeClr val="tx1">
                  <a:lumMod val="65000"/>
                  <a:lumOff val="35000"/>
                </a:schemeClr>
              </a:solidFill>
            </a:endParaRPr>
          </a:p>
        </p:txBody>
      </p:sp>
      <p:pic>
        <p:nvPicPr>
          <p:cNvPr id="14346" name="Picture 2" descr="Logos FC 2"/>
          <p:cNvPicPr>
            <a:picLocks noChangeAspect="1" noChangeArrowheads="1"/>
          </p:cNvPicPr>
          <p:nvPr/>
        </p:nvPicPr>
        <p:blipFill>
          <a:blip r:embed="rId5" cstate="print"/>
          <a:srcRect/>
          <a:stretch>
            <a:fillRect/>
          </a:stretch>
        </p:blipFill>
        <p:spPr bwMode="auto">
          <a:xfrm>
            <a:off x="7235825" y="5997575"/>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o"/>
          <p:cNvSpPr/>
          <p:nvPr/>
        </p:nvSpPr>
        <p:spPr>
          <a:xfrm>
            <a:off x="1258888" y="620713"/>
            <a:ext cx="6481762" cy="5400675"/>
          </a:xfrm>
          <a:prstGeom prst="frame">
            <a:avLst>
              <a:gd name="adj1" fmla="val 70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title"/>
          </p:nvPr>
        </p:nvSpPr>
        <p:spPr>
          <a:xfrm>
            <a:off x="179388" y="260350"/>
            <a:ext cx="8713787" cy="6251575"/>
          </a:xfrm>
        </p:spPr>
        <p:txBody>
          <a:bodyPr rtlCol="0">
            <a:normAutofit/>
          </a:bodyPr>
          <a:lstStyle/>
          <a:p>
            <a:pPr eaLnBrk="1" fontAlgn="auto" hangingPunct="1">
              <a:spcAft>
                <a:spcPts val="0"/>
              </a:spcAft>
              <a:defRPr/>
            </a:pPr>
            <a:r>
              <a:rPr lang="es-ES" b="1" dirty="0" smtClean="0">
                <a:solidFill>
                  <a:srgbClr val="00B0F0"/>
                </a:solidFill>
                <a:effectLst>
                  <a:outerShdw blurRad="38100" dist="38100" dir="2700000" algn="tl">
                    <a:srgbClr val="000000">
                      <a:alpha val="43137"/>
                    </a:srgbClr>
                  </a:outerShdw>
                </a:effectLst>
              </a:rPr>
              <a:t>    F. Química</a:t>
            </a:r>
            <a:br>
              <a:rPr lang="es-ES" b="1" dirty="0" smtClean="0">
                <a:solidFill>
                  <a:srgbClr val="00B0F0"/>
                </a:solidFill>
                <a:effectLst>
                  <a:outerShdw blurRad="38100" dist="38100" dir="2700000" algn="tl">
                    <a:srgbClr val="000000">
                      <a:alpha val="43137"/>
                    </a:srgbClr>
                  </a:outerShdw>
                </a:effectLst>
              </a:rPr>
            </a:br>
            <a:r>
              <a:rPr lang="es-ES" b="1" dirty="0" smtClean="0">
                <a:solidFill>
                  <a:srgbClr val="00B0F0"/>
                </a:solidFill>
                <a:effectLst>
                  <a:outerShdw blurRad="38100" dist="38100" dir="2700000" algn="tl">
                    <a:srgbClr val="000000">
                      <a:alpha val="43137"/>
                    </a:srgbClr>
                  </a:outerShdw>
                </a:effectLst>
              </a:rPr>
              <a:t/>
            </a:r>
            <a:br>
              <a:rPr lang="es-ES" b="1" dirty="0" smtClean="0">
                <a:solidFill>
                  <a:srgbClr val="00B0F0"/>
                </a:solidFill>
                <a:effectLst>
                  <a:outerShdw blurRad="38100" dist="38100" dir="2700000" algn="tl">
                    <a:srgbClr val="000000">
                      <a:alpha val="43137"/>
                    </a:srgbClr>
                  </a:outerShdw>
                </a:effectLst>
              </a:rPr>
            </a:br>
            <a:r>
              <a:rPr lang="es-ES" b="1" dirty="0" smtClean="0">
                <a:solidFill>
                  <a:srgbClr val="00B0F0"/>
                </a:solidFill>
                <a:effectLst>
                  <a:outerShdw blurRad="38100" dist="38100" dir="2700000" algn="tl">
                    <a:srgbClr val="000000">
                      <a:alpha val="43137"/>
                    </a:srgbClr>
                  </a:outerShdw>
                </a:effectLst>
              </a:rPr>
              <a:t/>
            </a:r>
            <a:br>
              <a:rPr lang="es-ES" b="1" dirty="0" smtClean="0">
                <a:solidFill>
                  <a:srgbClr val="00B0F0"/>
                </a:solidFill>
                <a:effectLst>
                  <a:outerShdw blurRad="38100" dist="38100" dir="2700000" algn="tl">
                    <a:srgbClr val="000000">
                      <a:alpha val="43137"/>
                    </a:srgbClr>
                  </a:outerShdw>
                </a:effectLst>
              </a:rPr>
            </a:br>
            <a:r>
              <a:rPr lang="es-ES" b="1" dirty="0" smtClean="0">
                <a:solidFill>
                  <a:srgbClr val="00B0F0"/>
                </a:solidFill>
                <a:effectLst>
                  <a:outerShdw blurRad="38100" dist="38100" dir="2700000" algn="tl">
                    <a:srgbClr val="000000">
                      <a:alpha val="43137"/>
                    </a:srgbClr>
                  </a:outerShdw>
                </a:effectLst>
              </a:rPr>
              <a:t>F. Bacteriana</a:t>
            </a:r>
            <a:br>
              <a:rPr lang="es-ES" b="1" dirty="0" smtClean="0">
                <a:solidFill>
                  <a:srgbClr val="00B0F0"/>
                </a:solidFill>
                <a:effectLst>
                  <a:outerShdw blurRad="38100" dist="38100" dir="2700000" algn="tl">
                    <a:srgbClr val="000000">
                      <a:alpha val="43137"/>
                    </a:srgbClr>
                  </a:outerShdw>
                </a:effectLst>
              </a:rPr>
            </a:br>
            <a:r>
              <a:rPr lang="es-ES" b="1" dirty="0">
                <a:solidFill>
                  <a:srgbClr val="00B0F0"/>
                </a:solidFill>
                <a:effectLst>
                  <a:outerShdw blurRad="38100" dist="38100" dir="2700000" algn="tl">
                    <a:srgbClr val="000000">
                      <a:alpha val="43137"/>
                    </a:srgbClr>
                  </a:outerShdw>
                </a:effectLst>
              </a:rPr>
              <a:t/>
            </a:r>
            <a:br>
              <a:rPr lang="es-ES" b="1" dirty="0">
                <a:solidFill>
                  <a:srgbClr val="00B0F0"/>
                </a:solidFill>
                <a:effectLst>
                  <a:outerShdw blurRad="38100" dist="38100" dir="2700000" algn="tl">
                    <a:srgbClr val="000000">
                      <a:alpha val="43137"/>
                    </a:srgbClr>
                  </a:outerShdw>
                </a:effectLst>
              </a:rPr>
            </a:br>
            <a:r>
              <a:rPr lang="es-ES" b="1" dirty="0" smtClean="0">
                <a:solidFill>
                  <a:srgbClr val="00B0F0"/>
                </a:solidFill>
                <a:effectLst>
                  <a:outerShdw blurRad="38100" dist="38100" dir="2700000" algn="tl">
                    <a:srgbClr val="000000">
                      <a:alpha val="43137"/>
                    </a:srgbClr>
                  </a:outerShdw>
                </a:effectLst>
              </a:rPr>
              <a:t/>
            </a:r>
            <a:br>
              <a:rPr lang="es-ES" b="1" dirty="0" smtClean="0">
                <a:solidFill>
                  <a:srgbClr val="00B0F0"/>
                </a:solidFill>
                <a:effectLst>
                  <a:outerShdw blurRad="38100" dist="38100" dir="2700000" algn="tl">
                    <a:srgbClr val="000000">
                      <a:alpha val="43137"/>
                    </a:srgbClr>
                  </a:outerShdw>
                </a:effectLst>
              </a:rPr>
            </a:br>
            <a:r>
              <a:rPr lang="es-ES" b="1" dirty="0" smtClean="0">
                <a:solidFill>
                  <a:srgbClr val="00B0F0"/>
                </a:solidFill>
                <a:effectLst>
                  <a:outerShdw blurRad="38100" dist="38100" dir="2700000" algn="tl">
                    <a:srgbClr val="000000">
                      <a:alpha val="43137"/>
                    </a:srgbClr>
                  </a:outerShdw>
                </a:effectLst>
              </a:rPr>
              <a:t>               F. Mecánica</a:t>
            </a:r>
            <a:endParaRPr lang="es-ES" b="1" dirty="0">
              <a:solidFill>
                <a:srgbClr val="00B0F0"/>
              </a:solidFill>
              <a:effectLst>
                <a:outerShdw blurRad="38100" dist="38100" dir="2700000" algn="tl">
                  <a:srgbClr val="000000">
                    <a:alpha val="43137"/>
                  </a:srgbClr>
                </a:outerShdw>
              </a:effectLst>
            </a:endParaRPr>
          </a:p>
        </p:txBody>
      </p:sp>
      <p:pic>
        <p:nvPicPr>
          <p:cNvPr id="27651" name="Picture 2"/>
          <p:cNvPicPr>
            <a:picLocks noChangeAspect="1" noChangeArrowheads="1"/>
          </p:cNvPicPr>
          <p:nvPr/>
        </p:nvPicPr>
        <p:blipFill>
          <a:blip r:embed="rId2" cstate="print"/>
          <a:srcRect/>
          <a:stretch>
            <a:fillRect/>
          </a:stretch>
        </p:blipFill>
        <p:spPr bwMode="auto">
          <a:xfrm>
            <a:off x="611188" y="476250"/>
            <a:ext cx="1603375" cy="1695450"/>
          </a:xfrm>
          <a:prstGeom prst="rect">
            <a:avLst/>
          </a:prstGeom>
          <a:noFill/>
          <a:ln w="9525">
            <a:noFill/>
            <a:miter lim="800000"/>
            <a:headEnd/>
            <a:tailEnd/>
          </a:ln>
        </p:spPr>
      </p:pic>
      <p:pic>
        <p:nvPicPr>
          <p:cNvPr id="27652" name="Picture 5"/>
          <p:cNvPicPr>
            <a:picLocks noChangeAspect="1" noChangeArrowheads="1"/>
          </p:cNvPicPr>
          <p:nvPr/>
        </p:nvPicPr>
        <p:blipFill>
          <a:blip r:embed="rId3" cstate="print"/>
          <a:srcRect/>
          <a:stretch>
            <a:fillRect/>
          </a:stretch>
        </p:blipFill>
        <p:spPr bwMode="auto">
          <a:xfrm>
            <a:off x="669925" y="4799013"/>
            <a:ext cx="2030413" cy="1420812"/>
          </a:xfrm>
          <a:prstGeom prst="rect">
            <a:avLst/>
          </a:prstGeom>
          <a:noFill/>
          <a:ln w="9525">
            <a:noFill/>
            <a:miter lim="800000"/>
            <a:headEnd/>
            <a:tailEnd/>
          </a:ln>
        </p:spPr>
      </p:pic>
      <p:pic>
        <p:nvPicPr>
          <p:cNvPr id="27653" name="Picture 2"/>
          <p:cNvPicPr>
            <a:picLocks noChangeAspect="1" noChangeArrowheads="1"/>
          </p:cNvPicPr>
          <p:nvPr/>
        </p:nvPicPr>
        <p:blipFill>
          <a:blip r:embed="rId4" cstate="print"/>
          <a:srcRect/>
          <a:stretch>
            <a:fillRect/>
          </a:stretch>
        </p:blipFill>
        <p:spPr bwMode="auto">
          <a:xfrm>
            <a:off x="7092950" y="2447925"/>
            <a:ext cx="1947863" cy="1949450"/>
          </a:xfrm>
          <a:prstGeom prst="rect">
            <a:avLst/>
          </a:prstGeom>
          <a:noFill/>
          <a:ln w="9525">
            <a:noFill/>
            <a:miter lim="800000"/>
            <a:headEnd/>
            <a:tailEnd/>
          </a:ln>
        </p:spPr>
      </p:pic>
      <p:sp>
        <p:nvSpPr>
          <p:cNvPr id="9" name="8 Flecha izquierda"/>
          <p:cNvSpPr/>
          <p:nvPr/>
        </p:nvSpPr>
        <p:spPr>
          <a:xfrm>
            <a:off x="2540000" y="1236663"/>
            <a:ext cx="701675" cy="255587"/>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7655" name="Picture 3"/>
          <p:cNvPicPr>
            <a:picLocks noChangeAspect="1" noChangeArrowheads="1"/>
          </p:cNvPicPr>
          <p:nvPr/>
        </p:nvPicPr>
        <p:blipFill>
          <a:blip r:embed="rId5" cstate="print"/>
          <a:srcRect/>
          <a:stretch>
            <a:fillRect/>
          </a:stretch>
        </p:blipFill>
        <p:spPr bwMode="auto">
          <a:xfrm>
            <a:off x="3140075" y="5276850"/>
            <a:ext cx="701675" cy="255588"/>
          </a:xfrm>
          <a:prstGeom prst="rect">
            <a:avLst/>
          </a:prstGeom>
          <a:noFill/>
          <a:ln w="9525">
            <a:noFill/>
            <a:miter lim="800000"/>
            <a:headEnd/>
            <a:tailEnd/>
          </a:ln>
        </p:spPr>
      </p:pic>
      <p:pic>
        <p:nvPicPr>
          <p:cNvPr id="27656" name="Picture 4"/>
          <p:cNvPicPr>
            <a:picLocks noChangeAspect="1" noChangeArrowheads="1"/>
          </p:cNvPicPr>
          <p:nvPr/>
        </p:nvPicPr>
        <p:blipFill>
          <a:blip r:embed="rId6" cstate="print"/>
          <a:srcRect/>
          <a:stretch>
            <a:fillRect/>
          </a:stretch>
        </p:blipFill>
        <p:spPr bwMode="auto">
          <a:xfrm>
            <a:off x="6278563" y="3295650"/>
            <a:ext cx="701675" cy="255588"/>
          </a:xfrm>
          <a:prstGeom prst="rect">
            <a:avLst/>
          </a:prstGeom>
          <a:noFill/>
          <a:ln w="9525">
            <a:noFill/>
            <a:miter lim="800000"/>
            <a:headEnd/>
            <a:tailEnd/>
          </a:ln>
        </p:spPr>
      </p:pic>
      <p:pic>
        <p:nvPicPr>
          <p:cNvPr id="27658" name="Picture 2" descr="Logos FC 2"/>
          <p:cNvPicPr>
            <a:picLocks noChangeAspect="1" noChangeArrowheads="1"/>
          </p:cNvPicPr>
          <p:nvPr/>
        </p:nvPicPr>
        <p:blipFill>
          <a:blip r:embed="rId7" cstate="print"/>
          <a:srcRect/>
          <a:stretch>
            <a:fillRect/>
          </a:stretch>
        </p:blipFill>
        <p:spPr bwMode="auto">
          <a:xfrm>
            <a:off x="7202488" y="6049963"/>
            <a:ext cx="1543050" cy="514350"/>
          </a:xfrm>
          <a:prstGeom prst="rect">
            <a:avLst/>
          </a:prstGeom>
          <a:noFill/>
          <a:ln w="9525">
            <a:noFill/>
            <a:miter lim="800000"/>
            <a:headEnd/>
            <a:tailEnd/>
          </a:ln>
        </p:spPr>
      </p:pic>
      <p:sp>
        <p:nvSpPr>
          <p:cNvPr id="4" name="3 Rectángulo"/>
          <p:cNvSpPr/>
          <p:nvPr/>
        </p:nvSpPr>
        <p:spPr>
          <a:xfrm>
            <a:off x="3995936" y="5013176"/>
            <a:ext cx="309701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2492375"/>
            <a:ext cx="4968875" cy="3960813"/>
          </a:xfrm>
        </p:spPr>
        <p:txBody>
          <a:bodyPr rtlCol="0">
            <a:normAutofit fontScale="90000"/>
          </a:bodyPr>
          <a:lstStyle/>
          <a:p>
            <a:pPr eaLnBrk="1" fontAlgn="auto" hangingPunct="1">
              <a:spcAft>
                <a:spcPts val="0"/>
              </a:spcAft>
              <a:defRPr/>
            </a:pPr>
            <a:r>
              <a:rPr lang="es-ES" sz="4000" b="1" i="1" dirty="0" smtClean="0">
                <a:solidFill>
                  <a:schemeClr val="accent1">
                    <a:lumMod val="75000"/>
                  </a:schemeClr>
                </a:solidFill>
                <a:effectLst>
                  <a:outerShdw blurRad="38100" dist="38100" dir="2700000" algn="tl">
                    <a:srgbClr val="000000">
                      <a:alpha val="43137"/>
                    </a:srgbClr>
                  </a:outerShdw>
                </a:effectLst>
              </a:rPr>
              <a:t>Factores intrínsecos</a:t>
            </a:r>
            <a:r>
              <a:rPr lang="es-ES" sz="4000" b="1" i="1" dirty="0" smtClean="0">
                <a:solidFill>
                  <a:schemeClr val="tx2">
                    <a:lumMod val="75000"/>
                  </a:schemeClr>
                </a:solidFill>
                <a:effectLst>
                  <a:outerShdw blurRad="38100" dist="38100" dir="2700000" algn="tl">
                    <a:srgbClr val="000000">
                      <a:alpha val="43137"/>
                    </a:srgbClr>
                  </a:outerShdw>
                </a:effectLst>
              </a:rPr>
              <a:t/>
            </a:r>
            <a:br>
              <a:rPr lang="es-ES" sz="4000" b="1" i="1" dirty="0" smtClean="0">
                <a:solidFill>
                  <a:schemeClr val="tx2">
                    <a:lumMod val="75000"/>
                  </a:schemeClr>
                </a:solidFill>
                <a:effectLst>
                  <a:outerShdw blurRad="38100" dist="38100" dir="2700000" algn="tl">
                    <a:srgbClr val="000000">
                      <a:alpha val="43137"/>
                    </a:srgbClr>
                  </a:outerShdw>
                </a:effectLst>
              </a:rPr>
            </a:br>
            <a:r>
              <a:rPr lang="es-ES" sz="4000" b="1" i="1" dirty="0">
                <a:solidFill>
                  <a:schemeClr val="tx2">
                    <a:lumMod val="60000"/>
                    <a:lumOff val="40000"/>
                  </a:schemeClr>
                </a:solidFill>
                <a:effectLst>
                  <a:outerShdw blurRad="38100" dist="38100" dir="2700000" algn="tl">
                    <a:srgbClr val="000000">
                      <a:alpha val="43137"/>
                    </a:srgbClr>
                  </a:outerShdw>
                </a:effectLst>
              </a:rPr>
              <a:t/>
            </a:r>
            <a:br>
              <a:rPr lang="es-ES" sz="4000" b="1" i="1" dirty="0">
                <a:solidFill>
                  <a:schemeClr val="tx2">
                    <a:lumMod val="60000"/>
                    <a:lumOff val="40000"/>
                  </a:schemeClr>
                </a:solidFill>
                <a:effectLst>
                  <a:outerShdw blurRad="38100" dist="38100" dir="2700000" algn="tl">
                    <a:srgbClr val="000000">
                      <a:alpha val="43137"/>
                    </a:srgbClr>
                  </a:outerShdw>
                </a:effectLst>
              </a:rPr>
            </a:br>
            <a:r>
              <a:rPr lang="es-ES" sz="4000" b="1" i="1" dirty="0" smtClean="0">
                <a:solidFill>
                  <a:schemeClr val="tx2">
                    <a:lumMod val="60000"/>
                    <a:lumOff val="40000"/>
                  </a:schemeClr>
                </a:solidFill>
                <a:effectLst>
                  <a:outerShdw blurRad="38100" dist="38100" dir="2700000" algn="tl">
                    <a:srgbClr val="000000">
                      <a:alpha val="43137"/>
                    </a:srgbClr>
                  </a:outerShdw>
                </a:effectLst>
              </a:rPr>
              <a:t/>
            </a:r>
            <a:br>
              <a:rPr lang="es-ES" sz="4000" b="1" i="1" dirty="0" smtClean="0">
                <a:solidFill>
                  <a:schemeClr val="tx2">
                    <a:lumMod val="60000"/>
                    <a:lumOff val="40000"/>
                  </a:schemeClr>
                </a:solidFill>
                <a:effectLst>
                  <a:outerShdw blurRad="38100" dist="38100" dir="2700000" algn="tl">
                    <a:srgbClr val="000000">
                      <a:alpha val="43137"/>
                    </a:srgbClr>
                  </a:outerShdw>
                </a:effectLst>
              </a:rPr>
            </a:br>
            <a:r>
              <a:rPr lang="es-ES" sz="4000" b="1" i="1" dirty="0">
                <a:solidFill>
                  <a:schemeClr val="tx2">
                    <a:lumMod val="60000"/>
                    <a:lumOff val="40000"/>
                  </a:schemeClr>
                </a:solidFill>
                <a:effectLst>
                  <a:outerShdw blurRad="38100" dist="38100" dir="2700000" algn="tl">
                    <a:srgbClr val="000000">
                      <a:alpha val="43137"/>
                    </a:srgbClr>
                  </a:outerShdw>
                </a:effectLst>
              </a:rPr>
              <a:t/>
            </a:r>
            <a:br>
              <a:rPr lang="es-ES" sz="4000" b="1" i="1" dirty="0">
                <a:solidFill>
                  <a:schemeClr val="tx2">
                    <a:lumMod val="60000"/>
                    <a:lumOff val="40000"/>
                  </a:schemeClr>
                </a:solidFill>
                <a:effectLst>
                  <a:outerShdw blurRad="38100" dist="38100" dir="2700000" algn="tl">
                    <a:srgbClr val="000000">
                      <a:alpha val="43137"/>
                    </a:srgbClr>
                  </a:outerShdw>
                </a:effectLst>
              </a:rPr>
            </a:br>
            <a:r>
              <a:rPr lang="es-ES" sz="4000" b="1" i="1" dirty="0" smtClean="0">
                <a:solidFill>
                  <a:schemeClr val="tx2">
                    <a:lumMod val="60000"/>
                    <a:lumOff val="40000"/>
                  </a:schemeClr>
                </a:solidFill>
                <a:effectLst>
                  <a:outerShdw blurRad="38100" dist="38100" dir="2700000" algn="tl">
                    <a:srgbClr val="000000">
                      <a:alpha val="43137"/>
                    </a:srgbClr>
                  </a:outerShdw>
                </a:effectLst>
              </a:rPr>
              <a:t/>
            </a:r>
            <a:br>
              <a:rPr lang="es-ES" sz="4000" b="1" i="1" dirty="0" smtClean="0">
                <a:solidFill>
                  <a:schemeClr val="tx2">
                    <a:lumMod val="60000"/>
                    <a:lumOff val="40000"/>
                  </a:schemeClr>
                </a:solidFill>
                <a:effectLst>
                  <a:outerShdw blurRad="38100" dist="38100" dir="2700000" algn="tl">
                    <a:srgbClr val="000000">
                      <a:alpha val="43137"/>
                    </a:srgbClr>
                  </a:outerShdw>
                </a:effectLst>
              </a:rPr>
            </a:br>
            <a:r>
              <a:rPr lang="es-ES" sz="4000" b="1" i="1" dirty="0" smtClean="0">
                <a:solidFill>
                  <a:schemeClr val="accent1">
                    <a:lumMod val="75000"/>
                  </a:schemeClr>
                </a:solidFill>
                <a:effectLst>
                  <a:outerShdw blurRad="38100" dist="38100" dir="2700000" algn="tl">
                    <a:srgbClr val="000000">
                      <a:alpha val="43137"/>
                    </a:srgbClr>
                  </a:outerShdw>
                </a:effectLst>
              </a:rPr>
              <a:t>Factores extrínsecos</a:t>
            </a:r>
            <a:r>
              <a:rPr lang="es-ES" sz="4000" b="1" i="1" dirty="0" smtClean="0">
                <a:solidFill>
                  <a:schemeClr val="tx2">
                    <a:lumMod val="60000"/>
                    <a:lumOff val="40000"/>
                  </a:schemeClr>
                </a:solidFill>
                <a:effectLst>
                  <a:outerShdw blurRad="38100" dist="38100" dir="2700000" algn="tl">
                    <a:srgbClr val="000000">
                      <a:alpha val="43137"/>
                    </a:srgbClr>
                  </a:outerShdw>
                </a:effectLst>
              </a:rPr>
              <a:t/>
            </a:r>
            <a:br>
              <a:rPr lang="es-ES" sz="4000" b="1" i="1" dirty="0" smtClean="0">
                <a:solidFill>
                  <a:schemeClr val="tx2">
                    <a:lumMod val="60000"/>
                    <a:lumOff val="40000"/>
                  </a:schemeClr>
                </a:solidFill>
                <a:effectLst>
                  <a:outerShdw blurRad="38100" dist="38100" dir="2700000" algn="tl">
                    <a:srgbClr val="000000">
                      <a:alpha val="43137"/>
                    </a:srgbClr>
                  </a:outerShdw>
                </a:effectLst>
              </a:rPr>
            </a:br>
            <a:r>
              <a:rPr lang="es-ES" sz="4000" b="1" i="1" dirty="0">
                <a:solidFill>
                  <a:schemeClr val="tx2">
                    <a:lumMod val="60000"/>
                    <a:lumOff val="40000"/>
                  </a:schemeClr>
                </a:solidFill>
                <a:effectLst>
                  <a:outerShdw blurRad="38100" dist="38100" dir="2700000" algn="tl">
                    <a:srgbClr val="000000">
                      <a:alpha val="43137"/>
                    </a:srgbClr>
                  </a:outerShdw>
                </a:effectLst>
              </a:rPr>
              <a:t/>
            </a:r>
            <a:br>
              <a:rPr lang="es-ES" sz="4000" b="1" i="1" dirty="0">
                <a:solidFill>
                  <a:schemeClr val="tx2">
                    <a:lumMod val="60000"/>
                    <a:lumOff val="40000"/>
                  </a:schemeClr>
                </a:solidFill>
                <a:effectLst>
                  <a:outerShdw blurRad="38100" dist="38100" dir="2700000" algn="tl">
                    <a:srgbClr val="000000">
                      <a:alpha val="43137"/>
                    </a:srgbClr>
                  </a:outerShdw>
                </a:effectLst>
              </a:rPr>
            </a:br>
            <a:r>
              <a:rPr lang="es-ES" sz="4000" b="1" i="1" dirty="0" smtClean="0">
                <a:solidFill>
                  <a:schemeClr val="tx2">
                    <a:lumMod val="60000"/>
                    <a:lumOff val="40000"/>
                  </a:schemeClr>
                </a:solidFill>
                <a:effectLst>
                  <a:outerShdw blurRad="38100" dist="38100" dir="2700000" algn="tl">
                    <a:srgbClr val="000000">
                      <a:alpha val="43137"/>
                    </a:srgbClr>
                  </a:outerShdw>
                </a:effectLst>
              </a:rPr>
              <a:t/>
            </a:r>
            <a:br>
              <a:rPr lang="es-ES" sz="4000" b="1" i="1" dirty="0" smtClean="0">
                <a:solidFill>
                  <a:schemeClr val="tx2">
                    <a:lumMod val="60000"/>
                    <a:lumOff val="40000"/>
                  </a:schemeClr>
                </a:solidFill>
                <a:effectLst>
                  <a:outerShdw blurRad="38100" dist="38100" dir="2700000" algn="tl">
                    <a:srgbClr val="000000">
                      <a:alpha val="43137"/>
                    </a:srgbClr>
                  </a:outerShdw>
                </a:effectLst>
              </a:rPr>
            </a:br>
            <a:r>
              <a:rPr lang="es-ES" sz="4000" b="1" i="1" dirty="0">
                <a:solidFill>
                  <a:schemeClr val="tx2">
                    <a:lumMod val="60000"/>
                    <a:lumOff val="40000"/>
                  </a:schemeClr>
                </a:solidFill>
                <a:effectLst>
                  <a:outerShdw blurRad="38100" dist="38100" dir="2700000" algn="tl">
                    <a:srgbClr val="000000">
                      <a:alpha val="43137"/>
                    </a:srgbClr>
                  </a:outerShdw>
                </a:effectLst>
              </a:rPr>
              <a:t/>
            </a:r>
            <a:br>
              <a:rPr lang="es-ES" sz="4000" b="1" i="1" dirty="0">
                <a:solidFill>
                  <a:schemeClr val="tx2">
                    <a:lumMod val="60000"/>
                    <a:lumOff val="40000"/>
                  </a:schemeClr>
                </a:solidFill>
                <a:effectLst>
                  <a:outerShdw blurRad="38100" dist="38100" dir="2700000" algn="tl">
                    <a:srgbClr val="000000">
                      <a:alpha val="43137"/>
                    </a:srgbClr>
                  </a:outerShdw>
                </a:effectLst>
              </a:rPr>
            </a:br>
            <a:endParaRPr lang="es-ES" sz="4000" b="1" i="1" dirty="0">
              <a:solidFill>
                <a:schemeClr val="tx2">
                  <a:lumMod val="60000"/>
                  <a:lumOff val="40000"/>
                </a:schemeClr>
              </a:solidFill>
              <a:effectLst>
                <a:outerShdw blurRad="38100" dist="38100" dir="2700000" algn="tl">
                  <a:srgbClr val="000000">
                    <a:alpha val="43137"/>
                  </a:srgbClr>
                </a:outerShdw>
              </a:effectLst>
            </a:endParaRPr>
          </a:p>
        </p:txBody>
      </p:sp>
      <p:pic>
        <p:nvPicPr>
          <p:cNvPr id="28674" name="Picture 3"/>
          <p:cNvPicPr>
            <a:picLocks noChangeAspect="1" noChangeArrowheads="1"/>
          </p:cNvPicPr>
          <p:nvPr/>
        </p:nvPicPr>
        <p:blipFill>
          <a:blip r:embed="rId2" cstate="print"/>
          <a:srcRect/>
          <a:stretch>
            <a:fillRect/>
          </a:stretch>
        </p:blipFill>
        <p:spPr bwMode="auto">
          <a:xfrm>
            <a:off x="5726113" y="4292600"/>
            <a:ext cx="1824037" cy="1277938"/>
          </a:xfrm>
          <a:prstGeom prst="rect">
            <a:avLst/>
          </a:prstGeom>
          <a:noFill/>
          <a:ln w="9525">
            <a:noFill/>
            <a:miter lim="800000"/>
            <a:headEnd/>
            <a:tailEnd/>
          </a:ln>
        </p:spPr>
      </p:pic>
      <p:sp>
        <p:nvSpPr>
          <p:cNvPr id="3" name="2 Marco"/>
          <p:cNvSpPr/>
          <p:nvPr/>
        </p:nvSpPr>
        <p:spPr>
          <a:xfrm>
            <a:off x="395288" y="1700808"/>
            <a:ext cx="4681537" cy="792163"/>
          </a:xfrm>
          <a:prstGeom prst="fram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4" name="3 Marco"/>
          <p:cNvSpPr/>
          <p:nvPr/>
        </p:nvSpPr>
        <p:spPr>
          <a:xfrm>
            <a:off x="395288" y="4437112"/>
            <a:ext cx="4681537" cy="792163"/>
          </a:xfrm>
          <a:prstGeom prst="fram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3" name="12 Marco"/>
          <p:cNvSpPr/>
          <p:nvPr/>
        </p:nvSpPr>
        <p:spPr>
          <a:xfrm>
            <a:off x="5106988" y="758825"/>
            <a:ext cx="2808287" cy="2525713"/>
          </a:xfrm>
          <a:prstGeom prst="frame">
            <a:avLst>
              <a:gd name="adj1" fmla="val 58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4" name="13 Marco"/>
          <p:cNvSpPr/>
          <p:nvPr/>
        </p:nvSpPr>
        <p:spPr>
          <a:xfrm>
            <a:off x="5095875" y="3644900"/>
            <a:ext cx="2819400" cy="2390775"/>
          </a:xfrm>
          <a:prstGeom prst="frame">
            <a:avLst>
              <a:gd name="adj1" fmla="val 6549"/>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pic>
        <p:nvPicPr>
          <p:cNvPr id="28679" name="Picture 5" descr="C:\Users\usuario\Desktop\trombo-1.jpg"/>
          <p:cNvPicPr>
            <a:picLocks noChangeAspect="1" noChangeArrowheads="1"/>
          </p:cNvPicPr>
          <p:nvPr/>
        </p:nvPicPr>
        <p:blipFill>
          <a:blip r:embed="rId3" cstate="print"/>
          <a:srcRect/>
          <a:stretch>
            <a:fillRect/>
          </a:stretch>
        </p:blipFill>
        <p:spPr bwMode="auto">
          <a:xfrm>
            <a:off x="5364163" y="1239838"/>
            <a:ext cx="2282825" cy="1570037"/>
          </a:xfrm>
          <a:prstGeom prst="rect">
            <a:avLst/>
          </a:prstGeom>
          <a:noFill/>
          <a:ln w="9525">
            <a:noFill/>
            <a:miter lim="800000"/>
            <a:headEnd/>
            <a:tailEnd/>
          </a:ln>
        </p:spPr>
      </p:pic>
      <p:pic>
        <p:nvPicPr>
          <p:cNvPr id="28680" name="Picture 2" descr="Logos FC 2"/>
          <p:cNvPicPr>
            <a:picLocks noChangeAspect="1" noChangeArrowheads="1"/>
          </p:cNvPicPr>
          <p:nvPr/>
        </p:nvPicPr>
        <p:blipFill>
          <a:blip r:embed="rId4" cstate="print"/>
          <a:srcRect/>
          <a:stretch>
            <a:fillRect/>
          </a:stretch>
        </p:blipFill>
        <p:spPr bwMode="auto">
          <a:xfrm>
            <a:off x="395288" y="211138"/>
            <a:ext cx="15430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pPr eaLnBrk="1" hangingPunct="1"/>
            <a:endParaRPr lang="es-ES" smtClean="0"/>
          </a:p>
        </p:txBody>
      </p:sp>
      <p:sp>
        <p:nvSpPr>
          <p:cNvPr id="4" name="3 Marcador de contenido"/>
          <p:cNvSpPr>
            <a:spLocks noGrp="1"/>
          </p:cNvSpPr>
          <p:nvPr>
            <p:ph idx="1"/>
          </p:nvPr>
        </p:nvSpPr>
        <p:spPr>
          <a:xfrm>
            <a:off x="468313" y="692150"/>
            <a:ext cx="8229600" cy="4525963"/>
          </a:xfrm>
        </p:spPr>
        <p:txBody>
          <a:bodyPr rtlCol="0">
            <a:normAutofit/>
          </a:bodyPr>
          <a:lstStyle/>
          <a:p>
            <a:pPr eaLnBrk="1" fontAlgn="auto" hangingPunct="1">
              <a:spcAft>
                <a:spcPts val="0"/>
              </a:spcAft>
              <a:buFont typeface="Wingdings" pitchFamily="2" charset="2"/>
              <a:buChar char="q"/>
              <a:defRPr/>
            </a:pPr>
            <a:r>
              <a:rPr lang="es-ES" sz="4000" b="1" i="1" dirty="0">
                <a:solidFill>
                  <a:schemeClr val="accent2">
                    <a:lumMod val="75000"/>
                  </a:schemeClr>
                </a:solidFill>
                <a:effectLst>
                  <a:outerShdw blurRad="38100" dist="38100" dir="2700000" algn="tl">
                    <a:srgbClr val="000000">
                      <a:alpha val="43137"/>
                    </a:srgbClr>
                  </a:outerShdw>
                </a:effectLst>
              </a:rPr>
              <a:t> </a:t>
            </a:r>
            <a:r>
              <a:rPr lang="es-ES" sz="4000" b="1" i="1" dirty="0" smtClean="0">
                <a:solidFill>
                  <a:schemeClr val="accent2">
                    <a:lumMod val="75000"/>
                  </a:schemeClr>
                </a:solidFill>
                <a:effectLst>
                  <a:outerShdw blurRad="38100" dist="38100" dir="2700000" algn="tl">
                    <a:srgbClr val="000000">
                      <a:alpha val="43137"/>
                    </a:srgbClr>
                  </a:outerShdw>
                </a:effectLst>
              </a:rPr>
              <a:t>  </a:t>
            </a:r>
            <a:r>
              <a:rPr lang="es-ES" sz="5400" b="1" i="1" dirty="0" smtClean="0">
                <a:solidFill>
                  <a:schemeClr val="accent2">
                    <a:lumMod val="75000"/>
                  </a:schemeClr>
                </a:solidFill>
                <a:effectLst>
                  <a:outerShdw blurRad="38100" dist="38100" dir="2700000" algn="tl">
                    <a:srgbClr val="000000">
                      <a:alpha val="43137"/>
                    </a:srgbClr>
                  </a:outerShdw>
                </a:effectLst>
              </a:rPr>
              <a:t>Factores intrínsecos </a:t>
            </a:r>
            <a:endParaRPr lang="es-ES" sz="5400" b="1" i="1" dirty="0">
              <a:solidFill>
                <a:schemeClr val="accent2">
                  <a:lumMod val="75000"/>
                </a:schemeClr>
              </a:solidFill>
              <a:effectLst>
                <a:outerShdw blurRad="38100" dist="38100" dir="2700000" algn="tl">
                  <a:srgbClr val="000000">
                    <a:alpha val="43137"/>
                  </a:srgbClr>
                </a:outerShdw>
              </a:effectLst>
            </a:endParaRPr>
          </a:p>
        </p:txBody>
      </p:sp>
      <p:sp>
        <p:nvSpPr>
          <p:cNvPr id="5" name="4 Marco"/>
          <p:cNvSpPr/>
          <p:nvPr/>
        </p:nvSpPr>
        <p:spPr>
          <a:xfrm>
            <a:off x="873125" y="1989138"/>
            <a:ext cx="7273925" cy="4535487"/>
          </a:xfrm>
          <a:prstGeom prst="frame">
            <a:avLst>
              <a:gd name="adj1" fmla="val 73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pic>
        <p:nvPicPr>
          <p:cNvPr id="29700" name="Picture 2"/>
          <p:cNvPicPr>
            <a:picLocks noChangeAspect="1" noChangeArrowheads="1"/>
          </p:cNvPicPr>
          <p:nvPr/>
        </p:nvPicPr>
        <p:blipFill>
          <a:blip r:embed="rId2" cstate="print"/>
          <a:srcRect/>
          <a:stretch>
            <a:fillRect/>
          </a:stretch>
        </p:blipFill>
        <p:spPr bwMode="auto">
          <a:xfrm>
            <a:off x="2668588" y="2871788"/>
            <a:ext cx="3683000" cy="2770187"/>
          </a:xfrm>
          <a:prstGeom prst="rect">
            <a:avLst/>
          </a:prstGeom>
          <a:noFill/>
          <a:ln w="9525">
            <a:noFill/>
            <a:miter lim="800000"/>
            <a:headEnd/>
            <a:tailEnd/>
          </a:ln>
        </p:spPr>
      </p:pic>
      <p:pic>
        <p:nvPicPr>
          <p:cNvPr id="29701" name="Picture 2" descr="Logos FC 2"/>
          <p:cNvPicPr>
            <a:picLocks noChangeAspect="1" noChangeArrowheads="1"/>
          </p:cNvPicPr>
          <p:nvPr/>
        </p:nvPicPr>
        <p:blipFill>
          <a:blip r:embed="rId3" cstate="print"/>
          <a:srcRect/>
          <a:stretch>
            <a:fillRect/>
          </a:stretch>
        </p:blipFill>
        <p:spPr bwMode="auto">
          <a:xfrm>
            <a:off x="7235825" y="6092825"/>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684213" y="1196975"/>
            <a:ext cx="7488237" cy="4319588"/>
          </a:xfrm>
          <a:prstGeom prst="frame">
            <a:avLst>
              <a:gd name="adj1" fmla="val 732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title"/>
          </p:nvPr>
        </p:nvSpPr>
        <p:spPr>
          <a:xfrm>
            <a:off x="323850" y="620713"/>
            <a:ext cx="5573713" cy="417512"/>
          </a:xfrm>
        </p:spPr>
        <p:txBody>
          <a:bodyPr rtlCol="0">
            <a:normAutofit fontScale="90000"/>
          </a:bodyPr>
          <a:lstStyle/>
          <a:p>
            <a:pPr eaLnBrk="1" fontAlgn="auto" hangingPunct="1">
              <a:spcAft>
                <a:spcPts val="0"/>
              </a:spcAft>
              <a:defRPr/>
            </a:pPr>
            <a:r>
              <a:rPr lang="es-ES" b="1" i="1" dirty="0" smtClean="0">
                <a:solidFill>
                  <a:srgbClr val="0070C0"/>
                </a:solidFill>
              </a:rPr>
              <a:t>Riesgo </a:t>
            </a:r>
            <a:r>
              <a:rPr lang="es-ES" b="1" i="1" dirty="0" err="1" smtClean="0">
                <a:solidFill>
                  <a:srgbClr val="0070C0"/>
                </a:solidFill>
              </a:rPr>
              <a:t>tromboembólico</a:t>
            </a:r>
            <a:r>
              <a:rPr lang="es-ES" b="1" i="1" dirty="0" smtClean="0">
                <a:solidFill>
                  <a:srgbClr val="0070C0"/>
                </a:solidFill>
              </a:rPr>
              <a:t> :  </a:t>
            </a:r>
            <a:endParaRPr lang="es-ES" b="1" i="1" dirty="0">
              <a:solidFill>
                <a:srgbClr val="0070C0"/>
              </a:solidFill>
            </a:endParaRPr>
          </a:p>
        </p:txBody>
      </p:sp>
      <p:sp>
        <p:nvSpPr>
          <p:cNvPr id="3" name="2 Marcador de contenido"/>
          <p:cNvSpPr>
            <a:spLocks noGrp="1"/>
          </p:cNvSpPr>
          <p:nvPr>
            <p:ph idx="1"/>
          </p:nvPr>
        </p:nvSpPr>
        <p:spPr>
          <a:xfrm>
            <a:off x="971550" y="2636838"/>
            <a:ext cx="7726363" cy="3951287"/>
          </a:xfrm>
        </p:spPr>
        <p:txBody>
          <a:bodyPr rtlCol="0">
            <a:normAutofit/>
          </a:bodyPr>
          <a:lstStyle/>
          <a:p>
            <a:pPr marL="0" indent="0" eaLnBrk="1" fontAlgn="auto" hangingPunct="1">
              <a:spcAft>
                <a:spcPts val="0"/>
              </a:spcAft>
              <a:buFont typeface="Arial" pitchFamily="34" charset="0"/>
              <a:buNone/>
              <a:defRPr/>
            </a:pPr>
            <a:r>
              <a:rPr lang="es-ES" sz="3600" b="1" i="1" dirty="0">
                <a:solidFill>
                  <a:schemeClr val="accent2">
                    <a:lumMod val="75000"/>
                  </a:schemeClr>
                </a:solidFill>
              </a:rPr>
              <a:t> </a:t>
            </a:r>
            <a:r>
              <a:rPr lang="es-ES" sz="3600" b="1" i="1" dirty="0" smtClean="0">
                <a:solidFill>
                  <a:schemeClr val="accent2">
                    <a:lumMod val="75000"/>
                  </a:schemeClr>
                </a:solidFill>
              </a:rPr>
              <a:t> Los tumores producen sustancias </a:t>
            </a:r>
            <a:r>
              <a:rPr lang="es-ES" sz="3600" b="1" i="1" dirty="0" err="1" smtClean="0">
                <a:solidFill>
                  <a:schemeClr val="accent2">
                    <a:lumMod val="75000"/>
                  </a:schemeClr>
                </a:solidFill>
              </a:rPr>
              <a:t>procoagulantes</a:t>
            </a:r>
            <a:r>
              <a:rPr lang="es-ES" sz="3600" b="1" i="1" dirty="0" smtClean="0">
                <a:solidFill>
                  <a:schemeClr val="accent2">
                    <a:lumMod val="75000"/>
                  </a:schemeClr>
                </a:solidFill>
              </a:rPr>
              <a:t> y una supresión de agentes anticoagulantes.</a:t>
            </a:r>
          </a:p>
          <a:p>
            <a:pPr marL="0" indent="0" eaLnBrk="1" fontAlgn="auto" hangingPunct="1">
              <a:spcAft>
                <a:spcPts val="0"/>
              </a:spcAft>
              <a:buFont typeface="Arial" pitchFamily="34" charset="0"/>
              <a:buNone/>
              <a:defRPr/>
            </a:pPr>
            <a:endParaRPr lang="es-ES" sz="1600" b="1" i="1" dirty="0">
              <a:solidFill>
                <a:srgbClr val="0070C0"/>
              </a:solidFill>
            </a:endParaRPr>
          </a:p>
          <a:p>
            <a:pPr marL="0" indent="0" eaLnBrk="1" fontAlgn="auto" hangingPunct="1">
              <a:spcAft>
                <a:spcPts val="0"/>
              </a:spcAft>
              <a:buFont typeface="Arial" pitchFamily="34" charset="0"/>
              <a:buNone/>
              <a:defRPr/>
            </a:pPr>
            <a:endParaRPr lang="es-ES" sz="1600" b="1" i="1" dirty="0" smtClean="0">
              <a:solidFill>
                <a:srgbClr val="0070C0"/>
              </a:solidFill>
            </a:endParaRPr>
          </a:p>
          <a:p>
            <a:pPr marL="0" indent="0" eaLnBrk="1" fontAlgn="auto" hangingPunct="1">
              <a:spcAft>
                <a:spcPts val="0"/>
              </a:spcAft>
              <a:buFont typeface="Arial" pitchFamily="34" charset="0"/>
              <a:buNone/>
              <a:defRPr/>
            </a:pPr>
            <a:endParaRPr lang="es-ES" sz="1600" b="1" i="1" dirty="0" smtClean="0">
              <a:solidFill>
                <a:srgbClr val="0070C0"/>
              </a:solidFill>
            </a:endParaRPr>
          </a:p>
          <a:p>
            <a:pPr marL="0" indent="0" eaLnBrk="1" fontAlgn="auto" hangingPunct="1">
              <a:spcAft>
                <a:spcPts val="0"/>
              </a:spcAft>
              <a:buFont typeface="Arial" pitchFamily="34" charset="0"/>
              <a:buNone/>
              <a:defRPr/>
            </a:pPr>
            <a:endParaRPr lang="es-ES" sz="1600" b="1" i="1" dirty="0">
              <a:solidFill>
                <a:srgbClr val="0070C0"/>
              </a:solidFill>
            </a:endParaRPr>
          </a:p>
          <a:p>
            <a:pPr marL="0" indent="0" eaLnBrk="1" fontAlgn="auto" hangingPunct="1">
              <a:spcAft>
                <a:spcPts val="0"/>
              </a:spcAft>
              <a:buFont typeface="Arial" pitchFamily="34" charset="0"/>
              <a:buNone/>
              <a:defRPr/>
            </a:pPr>
            <a:r>
              <a:rPr lang="es-ES" sz="1600" b="1" i="1" dirty="0" smtClean="0">
                <a:solidFill>
                  <a:srgbClr val="0070C0"/>
                </a:solidFill>
              </a:rPr>
              <a:t>                                                                                        Trombosis y </a:t>
            </a:r>
            <a:r>
              <a:rPr lang="es-ES" sz="1600" b="1" i="1" dirty="0" err="1" smtClean="0">
                <a:solidFill>
                  <a:srgbClr val="0070C0"/>
                </a:solidFill>
              </a:rPr>
              <a:t>cancer</a:t>
            </a:r>
            <a:r>
              <a:rPr lang="es-ES" sz="1600" b="1" i="1" dirty="0" smtClean="0">
                <a:solidFill>
                  <a:srgbClr val="0070C0"/>
                </a:solidFill>
              </a:rPr>
              <a:t>. P. </a:t>
            </a:r>
            <a:r>
              <a:rPr lang="es-ES" sz="1600" b="1" i="1" dirty="0" err="1" smtClean="0">
                <a:solidFill>
                  <a:srgbClr val="0070C0"/>
                </a:solidFill>
              </a:rPr>
              <a:t>Salama</a:t>
            </a:r>
            <a:r>
              <a:rPr lang="es-ES" sz="1600" b="1" i="1" dirty="0" smtClean="0">
                <a:solidFill>
                  <a:srgbClr val="0070C0"/>
                </a:solidFill>
              </a:rPr>
              <a:t>. Servicio</a:t>
            </a:r>
          </a:p>
          <a:p>
            <a:pPr marL="0" indent="0" eaLnBrk="1" fontAlgn="auto" hangingPunct="1">
              <a:spcAft>
                <a:spcPts val="0"/>
              </a:spcAft>
              <a:buFont typeface="Arial" pitchFamily="34" charset="0"/>
              <a:buNone/>
              <a:defRPr/>
            </a:pPr>
            <a:r>
              <a:rPr lang="es-ES" sz="1600" b="1" i="1" dirty="0">
                <a:solidFill>
                  <a:srgbClr val="0070C0"/>
                </a:solidFill>
              </a:rPr>
              <a:t> </a:t>
            </a:r>
            <a:r>
              <a:rPr lang="es-ES" sz="1600" b="1" i="1" dirty="0" smtClean="0">
                <a:solidFill>
                  <a:srgbClr val="0070C0"/>
                </a:solidFill>
              </a:rPr>
              <a:t>                                                                                            Hematología. Hospital de Melilla</a:t>
            </a:r>
          </a:p>
          <a:p>
            <a:pPr eaLnBrk="1" fontAlgn="auto" hangingPunct="1">
              <a:spcAft>
                <a:spcPts val="0"/>
              </a:spcAft>
              <a:buFont typeface="Arial" pitchFamily="34" charset="0"/>
              <a:buChar char="•"/>
              <a:defRPr/>
            </a:pPr>
            <a:endParaRPr lang="es-ES" sz="2000" dirty="0"/>
          </a:p>
        </p:txBody>
      </p:sp>
      <p:pic>
        <p:nvPicPr>
          <p:cNvPr id="30724" name="Picture 2"/>
          <p:cNvPicPr>
            <a:picLocks noChangeAspect="1" noChangeArrowheads="1"/>
          </p:cNvPicPr>
          <p:nvPr/>
        </p:nvPicPr>
        <p:blipFill>
          <a:blip r:embed="rId3" cstate="print"/>
          <a:srcRect/>
          <a:stretch>
            <a:fillRect/>
          </a:stretch>
        </p:blipFill>
        <p:spPr bwMode="auto">
          <a:xfrm>
            <a:off x="6084888" y="323850"/>
            <a:ext cx="2232025" cy="1746250"/>
          </a:xfrm>
          <a:prstGeom prst="rect">
            <a:avLst/>
          </a:prstGeom>
          <a:noFill/>
          <a:ln w="9525">
            <a:noFill/>
            <a:miter lim="800000"/>
            <a:headEnd/>
            <a:tailEnd/>
          </a:ln>
        </p:spPr>
      </p:pic>
      <p:pic>
        <p:nvPicPr>
          <p:cNvPr id="30725" name="Picture 3"/>
          <p:cNvPicPr>
            <a:picLocks noChangeAspect="1" noChangeArrowheads="1"/>
          </p:cNvPicPr>
          <p:nvPr/>
        </p:nvPicPr>
        <p:blipFill>
          <a:blip r:embed="rId4" cstate="print"/>
          <a:srcRect/>
          <a:stretch>
            <a:fillRect/>
          </a:stretch>
        </p:blipFill>
        <p:spPr bwMode="auto">
          <a:xfrm>
            <a:off x="655301" y="4954588"/>
            <a:ext cx="1201737" cy="1597025"/>
          </a:xfrm>
          <a:prstGeom prst="rect">
            <a:avLst/>
          </a:prstGeom>
          <a:noFill/>
          <a:ln w="9525">
            <a:noFill/>
            <a:miter lim="800000"/>
            <a:headEnd/>
            <a:tailEnd/>
          </a:ln>
        </p:spPr>
      </p:pic>
      <p:pic>
        <p:nvPicPr>
          <p:cNvPr id="30726" name="Picture 2" descr="Logos FC 2"/>
          <p:cNvPicPr>
            <a:picLocks noChangeAspect="1" noChangeArrowheads="1"/>
          </p:cNvPicPr>
          <p:nvPr/>
        </p:nvPicPr>
        <p:blipFill>
          <a:blip r:embed="rId5" cstate="print"/>
          <a:srcRect/>
          <a:stretch>
            <a:fillRect/>
          </a:stretch>
        </p:blipFill>
        <p:spPr bwMode="auto">
          <a:xfrm>
            <a:off x="2699792" y="6165304"/>
            <a:ext cx="15430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o"/>
          <p:cNvSpPr/>
          <p:nvPr/>
        </p:nvSpPr>
        <p:spPr>
          <a:xfrm>
            <a:off x="755650" y="1989138"/>
            <a:ext cx="7561263" cy="4608512"/>
          </a:xfrm>
          <a:prstGeom prst="frame">
            <a:avLst>
              <a:gd name="adj1" fmla="val 93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32770" name="1 Título"/>
          <p:cNvSpPr>
            <a:spLocks noGrp="1"/>
          </p:cNvSpPr>
          <p:nvPr>
            <p:ph type="title"/>
          </p:nvPr>
        </p:nvSpPr>
        <p:spPr/>
        <p:txBody>
          <a:bodyPr/>
          <a:lstStyle/>
          <a:p>
            <a:pPr eaLnBrk="1" hangingPunct="1"/>
            <a:endParaRPr lang="es-ES" smtClean="0"/>
          </a:p>
        </p:txBody>
      </p:sp>
      <p:sp>
        <p:nvSpPr>
          <p:cNvPr id="5" name="4 Marcador de contenido"/>
          <p:cNvSpPr>
            <a:spLocks noGrp="1"/>
          </p:cNvSpPr>
          <p:nvPr>
            <p:ph idx="1"/>
          </p:nvPr>
        </p:nvSpPr>
        <p:spPr>
          <a:xfrm>
            <a:off x="464697" y="565804"/>
            <a:ext cx="8229600" cy="4525962"/>
          </a:xfrm>
        </p:spPr>
        <p:txBody>
          <a:bodyPr rtlCol="0">
            <a:normAutofit/>
          </a:bodyPr>
          <a:lstStyle/>
          <a:p>
            <a:pPr eaLnBrk="1" fontAlgn="auto" hangingPunct="1">
              <a:spcAft>
                <a:spcPts val="0"/>
              </a:spcAft>
              <a:buFont typeface="Wingdings" pitchFamily="2" charset="2"/>
              <a:buChar char="q"/>
              <a:defRPr/>
            </a:pPr>
            <a:r>
              <a:rPr lang="es-ES" sz="4000" b="1" i="1" dirty="0" smtClean="0">
                <a:solidFill>
                  <a:schemeClr val="accent2">
                    <a:lumMod val="75000"/>
                  </a:schemeClr>
                </a:solidFill>
                <a:effectLst>
                  <a:outerShdw blurRad="38100" dist="38100" dir="2700000" algn="tl">
                    <a:srgbClr val="000000">
                      <a:alpha val="43137"/>
                    </a:srgbClr>
                  </a:outerShdw>
                </a:effectLst>
              </a:rPr>
              <a:t>   </a:t>
            </a:r>
            <a:r>
              <a:rPr lang="es-ES" sz="5400" b="1" i="1" dirty="0" smtClean="0">
                <a:solidFill>
                  <a:schemeClr val="accent2">
                    <a:lumMod val="75000"/>
                  </a:schemeClr>
                </a:solidFill>
                <a:effectLst>
                  <a:outerShdw blurRad="38100" dist="38100" dir="2700000" algn="tl">
                    <a:srgbClr val="000000">
                      <a:alpha val="43137"/>
                    </a:srgbClr>
                  </a:outerShdw>
                </a:effectLst>
              </a:rPr>
              <a:t>Factores  extrínsecos</a:t>
            </a:r>
            <a:endParaRPr lang="es-ES" sz="5400" b="1" i="1" dirty="0">
              <a:solidFill>
                <a:schemeClr val="accent2">
                  <a:lumMod val="75000"/>
                </a:schemeClr>
              </a:solidFill>
              <a:effectLst>
                <a:outerShdw blurRad="38100" dist="38100" dir="2700000" algn="tl">
                  <a:srgbClr val="000000">
                    <a:alpha val="43137"/>
                  </a:srgbClr>
                </a:outerShdw>
              </a:effectLst>
            </a:endParaRPr>
          </a:p>
        </p:txBody>
      </p:sp>
      <p:pic>
        <p:nvPicPr>
          <p:cNvPr id="32773" name="Picture 2" descr="Logos FC 2"/>
          <p:cNvPicPr>
            <a:picLocks noChangeAspect="1" noChangeArrowheads="1"/>
          </p:cNvPicPr>
          <p:nvPr/>
        </p:nvPicPr>
        <p:blipFill>
          <a:blip r:embed="rId2" cstate="print"/>
          <a:srcRect/>
          <a:stretch>
            <a:fillRect/>
          </a:stretch>
        </p:blipFill>
        <p:spPr bwMode="auto">
          <a:xfrm>
            <a:off x="7388423" y="6165304"/>
            <a:ext cx="1543050" cy="514350"/>
          </a:xfrm>
          <a:prstGeom prst="rect">
            <a:avLst/>
          </a:prstGeom>
          <a:noFill/>
          <a:ln w="9525">
            <a:noFill/>
            <a:miter lim="800000"/>
            <a:headEnd/>
            <a:tailEnd/>
          </a:ln>
        </p:spPr>
      </p:pic>
      <p:pic>
        <p:nvPicPr>
          <p:cNvPr id="68611" name="Picture 3" descr="C:\Users\usuario\Desktop\Imagem1CIRUGIA.png"/>
          <p:cNvPicPr>
            <a:picLocks noChangeAspect="1" noChangeArrowheads="1"/>
          </p:cNvPicPr>
          <p:nvPr/>
        </p:nvPicPr>
        <p:blipFill>
          <a:blip r:embed="rId3" cstate="print">
            <a:extLst>
              <a:ext uri="{BEBA8EAE-BF5A-486C-A8C5-ECC9F3942E4B}">
                <a14:imgProps xmlns="" xmlns:a14="http://schemas.microsoft.com/office/drawing/2010/main" xmlns:mv="urn:schemas-microsoft-com:mac:vml" xmlns:mc="http://schemas.openxmlformats.org/markup-compatibility/2006">
                  <a14:imgLayer r:embed="rId4">
                    <a14:imgEffect>
                      <a14:artisticPlasticWrap/>
                    </a14:imgEffect>
                  </a14:imgLayer>
                </a14:imgProps>
              </a:ex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39552" y="3261904"/>
            <a:ext cx="1872208" cy="2408689"/>
          </a:xfrm>
          <a:prstGeom prst="rect">
            <a:avLst/>
          </a:prstGeom>
          <a:noFill/>
          <a:scene3d>
            <a:camera prst="orthographicFront"/>
            <a:lightRig rig="threePt" dir="t"/>
          </a:scene3d>
          <a:sp3d>
            <a:bevelT prst="slope"/>
          </a:sp3d>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68612" name="Picture 4" descr="C:\Users\usuario\Desktop\hospital-1.jpg"/>
          <p:cNvPicPr>
            <a:picLocks noChangeAspect="1" noChangeArrowheads="1"/>
          </p:cNvPicPr>
          <p:nvPr/>
        </p:nvPicPr>
        <p:blipFill>
          <a:blip r:embed="rId5" cstate="print">
            <a:extLst>
              <a:ext uri="{BEBA8EAE-BF5A-486C-A8C5-ECC9F3942E4B}">
                <a14:imgProps xmlns="" xmlns:a14="http://schemas.microsoft.com/office/drawing/2010/main" xmlns:mv="urn:schemas-microsoft-com:mac:vml" xmlns:mc="http://schemas.openxmlformats.org/markup-compatibility/2006">
                  <a14:imgLayer r:embed="rId6">
                    <a14:imgEffect>
                      <a14:artisticPlasticWrap/>
                    </a14:imgEffect>
                  </a14:imgLayer>
                </a14:imgProps>
              </a:ex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779912" y="4936876"/>
            <a:ext cx="2016224" cy="1505883"/>
          </a:xfrm>
          <a:prstGeom prst="rect">
            <a:avLst/>
          </a:prstGeom>
          <a:noFill/>
          <a:scene3d>
            <a:camera prst="orthographicFront"/>
            <a:lightRig rig="threePt" dir="t"/>
          </a:scene3d>
          <a:sp3d>
            <a:bevelT/>
          </a:sp3d>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68613" name="Picture 5"/>
          <p:cNvPicPr>
            <a:picLocks noChangeAspect="1" noChangeArrowheads="1"/>
          </p:cNvPicPr>
          <p:nvPr/>
        </p:nvPicPr>
        <p:blipFill>
          <a:blip r:embed="rId7" cstate="print">
            <a:extLst>
              <a:ext uri="{BEBA8EAE-BF5A-486C-A8C5-ECC9F3942E4B}">
                <a14:imgProps xmlns="" xmlns:a14="http://schemas.microsoft.com/office/drawing/2010/main" xmlns:mv="urn:schemas-microsoft-com:mac:vml" xmlns:mc="http://schemas.openxmlformats.org/markup-compatibility/2006">
                  <a14:imgLayer r:embed="rId8">
                    <a14:imgEffect>
                      <a14:artisticMosiaicBubbles/>
                    </a14:imgEffect>
                  </a14:imgLayer>
                </a14:imgProps>
              </a:ex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987824" y="2132856"/>
            <a:ext cx="2536825" cy="2090737"/>
          </a:xfrm>
          <a:prstGeom prst="rect">
            <a:avLst/>
          </a:prstGeom>
          <a:noFill/>
          <a:ln>
            <a:noFill/>
          </a:ln>
          <a:effectLst>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1" name="Picture 3" descr="C:\Users\usuario\Desktop\quimioterapia.jpg"/>
          <p:cNvPicPr>
            <a:picLocks noChangeAspect="1" noChangeArrowheads="1"/>
          </p:cNvPicPr>
          <p:nvPr/>
        </p:nvPicPr>
        <p:blipFill>
          <a:blip r:embed="rId9" cstate="print">
            <a:extLst>
              <a:ext uri="{BEBA8EAE-BF5A-486C-A8C5-ECC9F3942E4B}">
                <a14:imgProps xmlns="" xmlns:a14="http://schemas.microsoft.com/office/drawing/2010/main" xmlns:mv="urn:schemas-microsoft-com:mac:vml" xmlns:mc="http://schemas.openxmlformats.org/markup-compatibility/2006">
                  <a14:imgLayer r:embed="rId10">
                    <a14:imgEffect>
                      <a14:artisticPaintStrokes/>
                    </a14:imgEffect>
                  </a14:imgLayer>
                </a14:imgProps>
              </a:ext>
            </a:extLst>
          </a:blip>
          <a:srcRect/>
          <a:stretch>
            <a:fillRect/>
          </a:stretch>
        </p:blipFill>
        <p:spPr bwMode="auto">
          <a:xfrm>
            <a:off x="6300192" y="3437240"/>
            <a:ext cx="2176463" cy="1458912"/>
          </a:xfrm>
          <a:prstGeom prst="rect">
            <a:avLst/>
          </a:prstGeom>
          <a:noFill/>
          <a:ln w="9525">
            <a:noFill/>
            <a:miter lim="800000"/>
            <a:headEnd/>
            <a:tailEnd/>
          </a:ln>
          <a:scene3d>
            <a:camera prst="orthographicFront"/>
            <a:lightRig rig="threePt" dir="t"/>
          </a:scene3d>
          <a:sp3d>
            <a:bevelT prst="angle"/>
          </a:sp3d>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042988" y="2632075"/>
            <a:ext cx="6913562" cy="3816350"/>
          </a:xfrm>
          <a:prstGeom prst="frame">
            <a:avLst>
              <a:gd name="adj1" fmla="val 717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title"/>
          </p:nvPr>
        </p:nvSpPr>
        <p:spPr>
          <a:xfrm>
            <a:off x="457200" y="0"/>
            <a:ext cx="8075613" cy="115888"/>
          </a:xfrm>
        </p:spPr>
        <p:txBody>
          <a:bodyPr rtlCol="0">
            <a:normAutofit fontScale="90000"/>
          </a:bodyPr>
          <a:lstStyle/>
          <a:p>
            <a:pPr eaLnBrk="1" fontAlgn="auto" hangingPunct="1">
              <a:spcAft>
                <a:spcPts val="0"/>
              </a:spcAft>
              <a:defRPr/>
            </a:pPr>
            <a:endParaRPr lang="es-ES" dirty="0"/>
          </a:p>
        </p:txBody>
      </p:sp>
      <p:sp>
        <p:nvSpPr>
          <p:cNvPr id="33795" name="2 Marcador de contenido"/>
          <p:cNvSpPr>
            <a:spLocks noGrp="1"/>
          </p:cNvSpPr>
          <p:nvPr>
            <p:ph idx="1"/>
          </p:nvPr>
        </p:nvSpPr>
        <p:spPr>
          <a:xfrm>
            <a:off x="611188" y="260350"/>
            <a:ext cx="8374062" cy="4525963"/>
          </a:xfrm>
        </p:spPr>
        <p:txBody>
          <a:bodyPr/>
          <a:lstStyle/>
          <a:p>
            <a:pPr marL="0" indent="0" eaLnBrk="1" hangingPunct="1">
              <a:buFont typeface="Arial" charset="0"/>
              <a:buNone/>
            </a:pPr>
            <a:r>
              <a:rPr lang="es-ES" sz="4400" b="1" i="1" dirty="0" smtClean="0">
                <a:solidFill>
                  <a:srgbClr val="0070C0"/>
                </a:solidFill>
              </a:rPr>
              <a:t>La elección de la </a:t>
            </a:r>
            <a:r>
              <a:rPr lang="es-ES" sz="4400" b="1" i="1" dirty="0" smtClean="0">
                <a:solidFill>
                  <a:schemeClr val="tx2"/>
                </a:solidFill>
              </a:rPr>
              <a:t>vena</a:t>
            </a:r>
            <a:r>
              <a:rPr lang="es-ES" sz="4400" b="1" i="1" dirty="0" smtClean="0">
                <a:solidFill>
                  <a:srgbClr val="0070C0"/>
                </a:solidFill>
              </a:rPr>
              <a:t> y el adecuado calibre del </a:t>
            </a:r>
            <a:r>
              <a:rPr lang="es-ES" sz="4400" b="1" i="1" dirty="0" smtClean="0">
                <a:solidFill>
                  <a:schemeClr val="tx2"/>
                </a:solidFill>
              </a:rPr>
              <a:t>catéter</a:t>
            </a:r>
            <a:r>
              <a:rPr lang="es-ES" sz="4400" b="1" i="1" dirty="0" smtClean="0">
                <a:solidFill>
                  <a:srgbClr val="0070C0"/>
                </a:solidFill>
              </a:rPr>
              <a:t> (Fr), disminuye el riesgo de flebitis mecánica.</a:t>
            </a:r>
            <a:endParaRPr lang="es-ES" sz="4000" b="1" i="1" dirty="0" smtClean="0">
              <a:solidFill>
                <a:srgbClr val="0070C0"/>
              </a:solidFill>
            </a:endParaRPr>
          </a:p>
        </p:txBody>
      </p:sp>
      <p:pic>
        <p:nvPicPr>
          <p:cNvPr id="33796" name="Picture 2" descr="C:\Users\usuario\Desktop\55697-SV226UDT-PICC.jpg"/>
          <p:cNvPicPr>
            <a:picLocks noChangeAspect="1" noChangeArrowheads="1"/>
          </p:cNvPicPr>
          <p:nvPr/>
        </p:nvPicPr>
        <p:blipFill>
          <a:blip r:embed="rId2" cstate="print"/>
          <a:srcRect/>
          <a:stretch>
            <a:fillRect/>
          </a:stretch>
        </p:blipFill>
        <p:spPr bwMode="auto">
          <a:xfrm>
            <a:off x="3419475" y="3098800"/>
            <a:ext cx="4032250" cy="2881313"/>
          </a:xfrm>
          <a:prstGeom prst="rect">
            <a:avLst/>
          </a:prstGeom>
          <a:noFill/>
          <a:ln w="9525">
            <a:noFill/>
            <a:miter lim="800000"/>
            <a:headEnd/>
            <a:tailEnd/>
          </a:ln>
        </p:spPr>
      </p:pic>
      <p:pic>
        <p:nvPicPr>
          <p:cNvPr id="33797" name="Picture 2" descr="Logos FC 2"/>
          <p:cNvPicPr>
            <a:picLocks noChangeAspect="1" noChangeArrowheads="1"/>
          </p:cNvPicPr>
          <p:nvPr/>
        </p:nvPicPr>
        <p:blipFill>
          <a:blip r:embed="rId3" cstate="print"/>
          <a:srcRect/>
          <a:stretch>
            <a:fillRect/>
          </a:stretch>
        </p:blipFill>
        <p:spPr bwMode="auto">
          <a:xfrm>
            <a:off x="468313" y="5942013"/>
            <a:ext cx="1543050" cy="514350"/>
          </a:xfrm>
          <a:prstGeom prst="rect">
            <a:avLst/>
          </a:prstGeom>
          <a:noFill/>
          <a:ln w="9525">
            <a:noFill/>
            <a:miter lim="800000"/>
            <a:headEnd/>
            <a:tailEnd/>
          </a:ln>
        </p:spPr>
      </p:pic>
      <p:cxnSp>
        <p:nvCxnSpPr>
          <p:cNvPr id="5" name="4 Conector recto"/>
          <p:cNvCxnSpPr/>
          <p:nvPr/>
        </p:nvCxnSpPr>
        <p:spPr>
          <a:xfrm>
            <a:off x="1306042" y="908720"/>
            <a:ext cx="1944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3059832" y="1628800"/>
            <a:ext cx="1656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pPr eaLnBrk="1" hangingPunct="1"/>
            <a:endParaRPr lang="es-ES" smtClean="0"/>
          </a:p>
        </p:txBody>
      </p:sp>
      <p:pic>
        <p:nvPicPr>
          <p:cNvPr id="36866" name="4 Marcador de contenido"/>
          <p:cNvPicPr>
            <a:picLocks noGrp="1" noChangeAspect="1"/>
          </p:cNvPicPr>
          <p:nvPr>
            <p:ph idx="1"/>
          </p:nvPr>
        </p:nvPicPr>
        <p:blipFill>
          <a:blip r:embed="rId3" cstate="print"/>
          <a:srcRect/>
          <a:stretch>
            <a:fillRect/>
          </a:stretch>
        </p:blipFill>
        <p:spPr>
          <a:xfrm>
            <a:off x="611188" y="333375"/>
            <a:ext cx="7848600" cy="6149975"/>
          </a:xfrm>
        </p:spPr>
      </p:pic>
      <p:sp>
        <p:nvSpPr>
          <p:cNvPr id="6" name="5 Elipse"/>
          <p:cNvSpPr/>
          <p:nvPr/>
        </p:nvSpPr>
        <p:spPr>
          <a:xfrm>
            <a:off x="4100513" y="2327275"/>
            <a:ext cx="1008062" cy="849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lipse"/>
          <p:cNvSpPr/>
          <p:nvPr/>
        </p:nvSpPr>
        <p:spPr>
          <a:xfrm>
            <a:off x="5859616" y="2478087"/>
            <a:ext cx="504304" cy="23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lipse"/>
          <p:cNvSpPr/>
          <p:nvPr/>
        </p:nvSpPr>
        <p:spPr>
          <a:xfrm>
            <a:off x="5436096" y="2884488"/>
            <a:ext cx="431800" cy="236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6870" name="Picture 2" descr="Logos FC 2"/>
          <p:cNvPicPr>
            <a:picLocks noChangeAspect="1" noChangeArrowheads="1"/>
          </p:cNvPicPr>
          <p:nvPr/>
        </p:nvPicPr>
        <p:blipFill>
          <a:blip r:embed="rId4" cstate="print"/>
          <a:srcRect/>
          <a:stretch>
            <a:fillRect/>
          </a:stretch>
        </p:blipFill>
        <p:spPr bwMode="auto">
          <a:xfrm>
            <a:off x="7377113" y="6165850"/>
            <a:ext cx="154305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p:txBody>
          <a:bodyPr/>
          <a:lstStyle/>
          <a:p>
            <a:pPr eaLnBrk="1" hangingPunct="1"/>
            <a:endParaRPr lang="es-ES" smtClean="0"/>
          </a:p>
        </p:txBody>
      </p:sp>
      <p:pic>
        <p:nvPicPr>
          <p:cNvPr id="38914" name="3 Marcador de contenido"/>
          <p:cNvPicPr>
            <a:picLocks noGrp="1" noChangeAspect="1"/>
          </p:cNvPicPr>
          <p:nvPr>
            <p:ph idx="1"/>
          </p:nvPr>
        </p:nvPicPr>
        <p:blipFill>
          <a:blip r:embed="rId2" cstate="print"/>
          <a:srcRect/>
          <a:stretch>
            <a:fillRect/>
          </a:stretch>
        </p:blipFill>
        <p:spPr>
          <a:xfrm>
            <a:off x="5220072" y="1446349"/>
            <a:ext cx="3290887" cy="4635971"/>
          </a:xfrm>
        </p:spPr>
      </p:pic>
      <p:pic>
        <p:nvPicPr>
          <p:cNvPr id="38916" name="Picture 2" descr="Logos FC 2"/>
          <p:cNvPicPr>
            <a:picLocks noChangeAspect="1" noChangeArrowheads="1"/>
          </p:cNvPicPr>
          <p:nvPr/>
        </p:nvPicPr>
        <p:blipFill>
          <a:blip r:embed="rId3" cstate="print"/>
          <a:srcRect/>
          <a:stretch>
            <a:fillRect/>
          </a:stretch>
        </p:blipFill>
        <p:spPr bwMode="auto">
          <a:xfrm>
            <a:off x="179512" y="44624"/>
            <a:ext cx="1543050" cy="514350"/>
          </a:xfrm>
          <a:prstGeom prst="rect">
            <a:avLst/>
          </a:prstGeom>
          <a:noFill/>
          <a:ln w="9525">
            <a:noFill/>
            <a:miter lim="800000"/>
            <a:headEnd/>
            <a:tailEnd/>
          </a:ln>
        </p:spPr>
      </p:pic>
      <p:pic>
        <p:nvPicPr>
          <p:cNvPr id="38917" name="Picture 2" descr="C:\Users\usuario\Desktop\ultrastick2.png"/>
          <p:cNvPicPr>
            <a:picLocks noChangeAspect="1" noChangeArrowheads="1"/>
          </p:cNvPicPr>
          <p:nvPr/>
        </p:nvPicPr>
        <p:blipFill>
          <a:blip r:embed="rId4" cstate="print"/>
          <a:srcRect/>
          <a:stretch>
            <a:fillRect/>
          </a:stretch>
        </p:blipFill>
        <p:spPr bwMode="auto">
          <a:xfrm>
            <a:off x="539552" y="1772816"/>
            <a:ext cx="3889375" cy="3983038"/>
          </a:xfrm>
          <a:prstGeom prst="rect">
            <a:avLst/>
          </a:prstGeom>
          <a:noFill/>
          <a:ln w="9525">
            <a:noFill/>
            <a:miter lim="800000"/>
            <a:headEnd/>
            <a:tailEnd/>
          </a:ln>
        </p:spPr>
      </p:pic>
      <p:sp>
        <p:nvSpPr>
          <p:cNvPr id="3" name="2 Rectángulo"/>
          <p:cNvSpPr/>
          <p:nvPr/>
        </p:nvSpPr>
        <p:spPr>
          <a:xfrm>
            <a:off x="6380492" y="3573016"/>
            <a:ext cx="21602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o"/>
          <p:cNvSpPr/>
          <p:nvPr/>
        </p:nvSpPr>
        <p:spPr>
          <a:xfrm>
            <a:off x="684213" y="2276475"/>
            <a:ext cx="7775575" cy="4105275"/>
          </a:xfrm>
          <a:prstGeom prst="frame">
            <a:avLst>
              <a:gd name="adj1" fmla="val 60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34818" name="1 Título"/>
          <p:cNvSpPr>
            <a:spLocks noGrp="1"/>
          </p:cNvSpPr>
          <p:nvPr>
            <p:ph type="title"/>
          </p:nvPr>
        </p:nvSpPr>
        <p:spPr>
          <a:xfrm>
            <a:off x="255588" y="1125538"/>
            <a:ext cx="8856662" cy="5399087"/>
          </a:xfrm>
        </p:spPr>
        <p:txBody>
          <a:bodyPr/>
          <a:lstStyle/>
          <a:p>
            <a:pPr eaLnBrk="1" hangingPunct="1"/>
            <a:r>
              <a:rPr lang="es-ES" sz="1600" dirty="0" smtClean="0">
                <a:solidFill>
                  <a:srgbClr val="0070C0"/>
                </a:solidFill>
                <a:latin typeface="Arial Black" pitchFamily="34" charset="0"/>
              </a:rPr>
              <a:t/>
            </a:r>
            <a:br>
              <a:rPr lang="es-ES" sz="1600" dirty="0" smtClean="0">
                <a:solidFill>
                  <a:srgbClr val="0070C0"/>
                </a:solidFill>
                <a:latin typeface="Arial Black" pitchFamily="34" charset="0"/>
              </a:rPr>
            </a:br>
            <a:r>
              <a:rPr lang="es-ES" sz="1600" dirty="0" smtClean="0">
                <a:solidFill>
                  <a:srgbClr val="0070C0"/>
                </a:solidFill>
                <a:latin typeface="Arial Black" pitchFamily="34" charset="0"/>
              </a:rPr>
              <a:t>- Implantar el </a:t>
            </a:r>
            <a:r>
              <a:rPr lang="es-ES" sz="1600" dirty="0" err="1" smtClean="0">
                <a:solidFill>
                  <a:srgbClr val="0070C0"/>
                </a:solidFill>
                <a:latin typeface="Arial Black" pitchFamily="34" charset="0"/>
              </a:rPr>
              <a:t>procedimien</a:t>
            </a:r>
            <a:r>
              <a:rPr lang="es-ES" sz="1600" dirty="0" smtClean="0">
                <a:solidFill>
                  <a:srgbClr val="0070C0"/>
                </a:solidFill>
                <a:latin typeface="Arial Black" pitchFamily="34" charset="0"/>
              </a:rPr>
              <a:t> del PICC mediante soporte ecográfico. </a:t>
            </a:r>
            <a:br>
              <a:rPr lang="es-ES" sz="1600" dirty="0" smtClean="0">
                <a:solidFill>
                  <a:srgbClr val="0070C0"/>
                </a:solidFill>
                <a:latin typeface="Arial Black" pitchFamily="34" charset="0"/>
              </a:rPr>
            </a:br>
            <a:r>
              <a:rPr lang="es-ES" sz="1600" dirty="0" smtClean="0">
                <a:solidFill>
                  <a:srgbClr val="0070C0"/>
                </a:solidFill>
                <a:latin typeface="Arial Black" pitchFamily="34" charset="0"/>
              </a:rPr>
              <a:t/>
            </a:r>
            <a:br>
              <a:rPr lang="es-ES" sz="1600" dirty="0" smtClean="0">
                <a:solidFill>
                  <a:srgbClr val="0070C0"/>
                </a:solidFill>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solidFill>
                  <a:srgbClr val="0070C0"/>
                </a:solidFill>
                <a:latin typeface="Arial Black" pitchFamily="34" charset="0"/>
              </a:rPr>
              <a:t> - Formar a todo el equipo de enfermería.</a:t>
            </a: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latin typeface="Arial Black" pitchFamily="34" charset="0"/>
              </a:rPr>
              <a:t/>
            </a:r>
            <a:br>
              <a:rPr lang="es-ES" sz="1600" dirty="0" smtClean="0">
                <a:latin typeface="Arial Black" pitchFamily="34" charset="0"/>
              </a:rPr>
            </a:br>
            <a:r>
              <a:rPr lang="es-ES" sz="1600" dirty="0" smtClean="0">
                <a:solidFill>
                  <a:srgbClr val="0070C0"/>
                </a:solidFill>
                <a:latin typeface="Arial Black" pitchFamily="34" charset="0"/>
              </a:rPr>
              <a:t>- Evaluar resultados obtenidos.</a:t>
            </a:r>
            <a:br>
              <a:rPr lang="es-ES" sz="1600" dirty="0" smtClean="0">
                <a:solidFill>
                  <a:srgbClr val="0070C0"/>
                </a:solidFill>
                <a:latin typeface="Arial Black" pitchFamily="34" charset="0"/>
              </a:rPr>
            </a:br>
            <a:endParaRPr lang="es-ES" sz="1600" dirty="0" smtClean="0">
              <a:solidFill>
                <a:srgbClr val="0070C0"/>
              </a:solidFill>
              <a:latin typeface="Arial Black" pitchFamily="34" charset="0"/>
            </a:endParaRPr>
          </a:p>
        </p:txBody>
      </p:sp>
      <p:sp>
        <p:nvSpPr>
          <p:cNvPr id="3" name="2 Marcador de contenido"/>
          <p:cNvSpPr>
            <a:spLocks noGrp="1"/>
          </p:cNvSpPr>
          <p:nvPr>
            <p:ph idx="1"/>
          </p:nvPr>
        </p:nvSpPr>
        <p:spPr>
          <a:xfrm>
            <a:off x="20638" y="188913"/>
            <a:ext cx="5832475" cy="71437"/>
          </a:xfrm>
          <a:ln>
            <a:solidFill>
              <a:schemeClr val="bg1"/>
            </a:solidFill>
          </a:ln>
        </p:spPr>
        <p:style>
          <a:lnRef idx="2">
            <a:schemeClr val="dk1"/>
          </a:lnRef>
          <a:fillRef idx="1">
            <a:schemeClr val="lt1"/>
          </a:fillRef>
          <a:effectRef idx="0">
            <a:schemeClr val="dk1"/>
          </a:effectRef>
          <a:fontRef idx="minor">
            <a:schemeClr val="dk1"/>
          </a:fontRef>
        </p:style>
        <p:txBody>
          <a:bodyPr rtlCol="0">
            <a:normAutofit fontScale="25000" lnSpcReduction="20000"/>
          </a:bodyPr>
          <a:lstStyle/>
          <a:p>
            <a:pPr marL="0" indent="0" eaLnBrk="1" fontAlgn="auto" hangingPunct="1">
              <a:spcAft>
                <a:spcPts val="0"/>
              </a:spcAft>
              <a:buFont typeface="Arial" pitchFamily="34" charset="0"/>
              <a:buNone/>
              <a:defRPr/>
            </a:pPr>
            <a:endParaRPr lang="es-ES" i="1" u="sng" dirty="0">
              <a:solidFill>
                <a:schemeClr val="accent6">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34820" name="Picture 19" descr="MCj02317820000[1]"/>
          <p:cNvPicPr>
            <a:picLocks noChangeAspect="1" noChangeArrowheads="1"/>
          </p:cNvPicPr>
          <p:nvPr/>
        </p:nvPicPr>
        <p:blipFill>
          <a:blip r:embed="rId2" cstate="print"/>
          <a:srcRect/>
          <a:stretch>
            <a:fillRect/>
          </a:stretch>
        </p:blipFill>
        <p:spPr bwMode="auto">
          <a:xfrm>
            <a:off x="395288" y="3563938"/>
            <a:ext cx="1944687" cy="1392237"/>
          </a:xfrm>
          <a:prstGeom prst="rect">
            <a:avLst/>
          </a:prstGeom>
          <a:noFill/>
          <a:ln w="9525">
            <a:noFill/>
            <a:miter lim="800000"/>
            <a:headEnd/>
            <a:tailEnd/>
          </a:ln>
        </p:spPr>
      </p:pic>
      <p:pic>
        <p:nvPicPr>
          <p:cNvPr id="34821" name="Picture 28" descr="MCj03334580000[1]"/>
          <p:cNvPicPr>
            <a:picLocks noChangeAspect="1" noChangeArrowheads="1"/>
          </p:cNvPicPr>
          <p:nvPr/>
        </p:nvPicPr>
        <p:blipFill>
          <a:blip r:embed="rId3" cstate="print"/>
          <a:srcRect/>
          <a:stretch>
            <a:fillRect/>
          </a:stretch>
        </p:blipFill>
        <p:spPr bwMode="auto">
          <a:xfrm>
            <a:off x="6421438" y="5411788"/>
            <a:ext cx="1509712" cy="1141412"/>
          </a:xfrm>
          <a:prstGeom prst="rect">
            <a:avLst/>
          </a:prstGeom>
          <a:noFill/>
          <a:ln w="9525">
            <a:noFill/>
            <a:miter lim="800000"/>
            <a:headEnd/>
            <a:tailEnd/>
          </a:ln>
        </p:spPr>
      </p:pic>
      <p:pic>
        <p:nvPicPr>
          <p:cNvPr id="34822" name="Picture 2" descr="C:\Users\usuario\Desktop\Dibujo-ecografista.jpg"/>
          <p:cNvPicPr>
            <a:picLocks noChangeAspect="1" noChangeArrowheads="1"/>
          </p:cNvPicPr>
          <p:nvPr/>
        </p:nvPicPr>
        <p:blipFill>
          <a:blip r:embed="rId4" cstate="print"/>
          <a:srcRect/>
          <a:stretch>
            <a:fillRect/>
          </a:stretch>
        </p:blipFill>
        <p:spPr bwMode="auto">
          <a:xfrm>
            <a:off x="5724525" y="1844675"/>
            <a:ext cx="1393825" cy="1252538"/>
          </a:xfrm>
          <a:prstGeom prst="rect">
            <a:avLst/>
          </a:prstGeom>
          <a:noFill/>
          <a:ln w="9525">
            <a:noFill/>
            <a:miter lim="800000"/>
            <a:headEnd/>
            <a:tailEnd/>
          </a:ln>
        </p:spPr>
      </p:pic>
      <p:sp>
        <p:nvSpPr>
          <p:cNvPr id="7" name="6 Rectángulo"/>
          <p:cNvSpPr/>
          <p:nvPr/>
        </p:nvSpPr>
        <p:spPr>
          <a:xfrm>
            <a:off x="395288" y="260350"/>
            <a:ext cx="5032375" cy="7207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4400" b="1" i="1" dirty="0">
                <a:effectLst>
                  <a:outerShdw blurRad="38100" dist="38100" dir="2700000" algn="tl">
                    <a:srgbClr val="000000">
                      <a:alpha val="43137"/>
                    </a:srgbClr>
                  </a:outerShdw>
                </a:effectLst>
              </a:rPr>
              <a:t>Objetivos específicos</a:t>
            </a:r>
          </a:p>
        </p:txBody>
      </p:sp>
      <p:pic>
        <p:nvPicPr>
          <p:cNvPr id="34824" name="Picture 2" descr="Logos FC 2"/>
          <p:cNvPicPr>
            <a:picLocks noChangeAspect="1" noChangeArrowheads="1"/>
          </p:cNvPicPr>
          <p:nvPr/>
        </p:nvPicPr>
        <p:blipFill>
          <a:blip r:embed="rId5" cstate="print"/>
          <a:srcRect/>
          <a:stretch>
            <a:fillRect/>
          </a:stretch>
        </p:blipFill>
        <p:spPr bwMode="auto">
          <a:xfrm>
            <a:off x="395288" y="6124575"/>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H556407"/>
          <p:cNvPicPr>
            <a:picLocks noChangeAspect="1" noChangeArrowheads="1"/>
          </p:cNvPicPr>
          <p:nvPr/>
        </p:nvPicPr>
        <p:blipFill>
          <a:blip r:embed="rId2" cstate="print">
            <a:extLst>
              <a:ext uri="{BEBA8EAE-BF5A-486C-A8C5-ECC9F3942E4B}">
                <a14:imgProps xmlns="" xmlns:a14="http://schemas.microsoft.com/office/drawing/2010/main" xmlns:mv="urn:schemas-microsoft-com:mac:vml" xmlns:mc="http://schemas.openxmlformats.org/markup-compatibility/2006">
                  <a14:imgLayer r:embed="rId3">
                    <a14:imgEffect>
                      <a14:artisticPencilSketch trans="23000" pressure="69"/>
                    </a14:imgEffect>
                  </a14:imgLayer>
                </a14:imgProps>
              </a:ext>
            </a:extLst>
          </a:blip>
          <a:srcRect/>
          <a:stretch>
            <a:fillRect/>
          </a:stretch>
        </p:blipFill>
        <p:spPr bwMode="auto">
          <a:xfrm>
            <a:off x="-324544" y="-415636"/>
            <a:ext cx="9811444" cy="7517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1" name="1 Título"/>
          <p:cNvSpPr>
            <a:spLocks noGrp="1"/>
          </p:cNvSpPr>
          <p:nvPr>
            <p:ph type="title"/>
          </p:nvPr>
        </p:nvSpPr>
        <p:spPr/>
        <p:txBody>
          <a:bodyPr/>
          <a:lstStyle/>
          <a:p>
            <a:pPr eaLnBrk="1" hangingPunct="1"/>
            <a:endParaRPr lang="es-ES" dirty="0" smtClean="0"/>
          </a:p>
        </p:txBody>
      </p:sp>
      <p:pic>
        <p:nvPicPr>
          <p:cNvPr id="35842" name="Picture 2"/>
          <p:cNvPicPr>
            <a:picLocks noGrp="1" noChangeAspect="1" noChangeArrowheads="1"/>
          </p:cNvPicPr>
          <p:nvPr>
            <p:ph idx="1"/>
          </p:nvPr>
        </p:nvPicPr>
        <p:blipFill>
          <a:blip r:embed="rId4" cstate="print"/>
          <a:srcRect/>
          <a:stretch>
            <a:fillRect/>
          </a:stretch>
        </p:blipFill>
        <p:spPr>
          <a:xfrm>
            <a:off x="189175" y="665307"/>
            <a:ext cx="1584176" cy="1382655"/>
          </a:xfrm>
        </p:spPr>
      </p:pic>
      <p:pic>
        <p:nvPicPr>
          <p:cNvPr id="35843" name="Picture 3"/>
          <p:cNvPicPr>
            <a:picLocks noChangeAspect="1" noChangeArrowheads="1"/>
          </p:cNvPicPr>
          <p:nvPr/>
        </p:nvPicPr>
        <p:blipFill>
          <a:blip r:embed="rId5" cstate="print"/>
          <a:srcRect/>
          <a:stretch>
            <a:fillRect/>
          </a:stretch>
        </p:blipFill>
        <p:spPr bwMode="auto">
          <a:xfrm>
            <a:off x="2347229" y="476672"/>
            <a:ext cx="3760788" cy="1755775"/>
          </a:xfrm>
          <a:prstGeom prst="rect">
            <a:avLst/>
          </a:prstGeom>
          <a:noFill/>
          <a:ln w="9525">
            <a:noFill/>
            <a:miter lim="800000"/>
            <a:headEnd/>
            <a:tailEnd/>
          </a:ln>
        </p:spPr>
      </p:pic>
      <p:pic>
        <p:nvPicPr>
          <p:cNvPr id="35844" name="Picture 4"/>
          <p:cNvPicPr>
            <a:picLocks noChangeAspect="1" noChangeArrowheads="1"/>
          </p:cNvPicPr>
          <p:nvPr/>
        </p:nvPicPr>
        <p:blipFill>
          <a:blip r:embed="rId6" cstate="print"/>
          <a:srcRect/>
          <a:stretch>
            <a:fillRect/>
          </a:stretch>
        </p:blipFill>
        <p:spPr bwMode="auto">
          <a:xfrm>
            <a:off x="6516215" y="564630"/>
            <a:ext cx="2356323" cy="1579858"/>
          </a:xfrm>
          <a:prstGeom prst="rect">
            <a:avLst/>
          </a:prstGeom>
          <a:noFill/>
          <a:ln w="9525">
            <a:noFill/>
            <a:miter lim="800000"/>
            <a:headEnd/>
            <a:tailEnd/>
          </a:ln>
        </p:spPr>
      </p:pic>
      <p:pic>
        <p:nvPicPr>
          <p:cNvPr id="35845" name="Picture 2" descr="Logos FC 2"/>
          <p:cNvPicPr>
            <a:picLocks noChangeAspect="1" noChangeArrowheads="1"/>
          </p:cNvPicPr>
          <p:nvPr/>
        </p:nvPicPr>
        <p:blipFill>
          <a:blip r:embed="rId7" cstate="print"/>
          <a:srcRect/>
          <a:stretch>
            <a:fillRect/>
          </a:stretch>
        </p:blipFill>
        <p:spPr bwMode="auto">
          <a:xfrm>
            <a:off x="0" y="6343650"/>
            <a:ext cx="15430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o"/>
          <p:cNvSpPr/>
          <p:nvPr/>
        </p:nvSpPr>
        <p:spPr>
          <a:xfrm>
            <a:off x="1382713" y="2400300"/>
            <a:ext cx="6264275" cy="3836988"/>
          </a:xfrm>
          <a:prstGeom prst="frame">
            <a:avLst>
              <a:gd name="adj1" fmla="val 65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5364" name="3 Marcador de contenido"/>
          <p:cNvSpPr>
            <a:spLocks noGrp="1"/>
          </p:cNvSpPr>
          <p:nvPr>
            <p:ph sz="half" idx="2"/>
          </p:nvPr>
        </p:nvSpPr>
        <p:spPr>
          <a:xfrm>
            <a:off x="144463" y="6021388"/>
            <a:ext cx="466725" cy="836612"/>
          </a:xfrm>
        </p:spPr>
        <p:txBody>
          <a:bodyPr/>
          <a:lstStyle/>
          <a:p>
            <a:pPr eaLnBrk="1" hangingPunct="1"/>
            <a:endParaRPr lang="es-ES" smtClean="0"/>
          </a:p>
        </p:txBody>
      </p:sp>
      <p:sp>
        <p:nvSpPr>
          <p:cNvPr id="15365" name="4 Marcador de texto"/>
          <p:cNvSpPr>
            <a:spLocks noGrp="1"/>
          </p:cNvSpPr>
          <p:nvPr>
            <p:ph type="body" sz="quarter" idx="3"/>
          </p:nvPr>
        </p:nvSpPr>
        <p:spPr>
          <a:xfrm>
            <a:off x="8532813" y="5918200"/>
            <a:ext cx="514350" cy="639763"/>
          </a:xfrm>
        </p:spPr>
        <p:txBody>
          <a:bodyPr/>
          <a:lstStyle/>
          <a:p>
            <a:pPr eaLnBrk="1" hangingPunct="1"/>
            <a:endParaRPr lang="es-ES" smtClean="0"/>
          </a:p>
        </p:txBody>
      </p:sp>
      <p:pic>
        <p:nvPicPr>
          <p:cNvPr id="68610" name="Picture 2" descr="C:\Users\usuario\Desktop\mezquita_cordoba.jpg"/>
          <p:cNvPicPr>
            <a:picLocks noChangeAspect="1" noChangeArrowheads="1"/>
          </p:cNvPicPr>
          <p:nvPr/>
        </p:nvPicPr>
        <p:blipFill>
          <a:blip r:embed="rId3" cstate="print">
            <a:extLst>
              <a:ext uri="{BEBA8EAE-BF5A-486C-A8C5-ECC9F3942E4B}">
                <a14:imgProps xmlns="" xmlns:a14="http://schemas.microsoft.com/office/drawing/2010/main" xmlns:mv="urn:schemas-microsoft-com:mac:vml" xmlns:mc="http://schemas.openxmlformats.org/markup-compatibility/2006">
                  <a14:imgLayer r:embed="rId4">
                    <a14:imgEffect>
                      <a14:artisticPencilSketch trans="21000" pressure="52"/>
                    </a14:imgEffect>
                  </a14:imgLayer>
                </a14:imgProps>
              </a:ex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8988" y="0"/>
            <a:ext cx="9144000" cy="685800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5366" name="5 Marcador de contenido"/>
          <p:cNvSpPr>
            <a:spLocks noGrp="1"/>
          </p:cNvSpPr>
          <p:nvPr>
            <p:ph sz="quarter" idx="4"/>
          </p:nvPr>
        </p:nvSpPr>
        <p:spPr>
          <a:xfrm>
            <a:off x="5572125" y="2708275"/>
            <a:ext cx="1871663" cy="865188"/>
          </a:xfrm>
        </p:spPr>
        <p:txBody>
          <a:bodyPr/>
          <a:lstStyle/>
          <a:p>
            <a:pPr eaLnBrk="1" hangingPunct="1"/>
            <a:endParaRPr lang="es-ES" smtClean="0"/>
          </a:p>
        </p:txBody>
      </p:sp>
      <p:pic>
        <p:nvPicPr>
          <p:cNvPr id="15367" name="Picture 3"/>
          <p:cNvPicPr>
            <a:picLocks noChangeAspect="1" noChangeArrowheads="1"/>
          </p:cNvPicPr>
          <p:nvPr/>
        </p:nvPicPr>
        <p:blipFill>
          <a:blip r:embed="rId5" cstate="print"/>
          <a:srcRect/>
          <a:stretch>
            <a:fillRect/>
          </a:stretch>
        </p:blipFill>
        <p:spPr bwMode="auto">
          <a:xfrm>
            <a:off x="4967288" y="2313825"/>
            <a:ext cx="2773064" cy="2231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8" name="Picture 4"/>
          <p:cNvPicPr>
            <a:picLocks noChangeAspect="1" noChangeArrowheads="1"/>
          </p:cNvPicPr>
          <p:nvPr/>
        </p:nvPicPr>
        <p:blipFill>
          <a:blip r:embed="rId6" cstate="print"/>
          <a:srcRect/>
          <a:stretch>
            <a:fillRect/>
          </a:stretch>
        </p:blipFill>
        <p:spPr bwMode="auto">
          <a:xfrm>
            <a:off x="2843808" y="3573016"/>
            <a:ext cx="2886531" cy="2261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9" name="Picture 5"/>
          <p:cNvPicPr>
            <a:picLocks noChangeAspect="1" noChangeArrowheads="1"/>
          </p:cNvPicPr>
          <p:nvPr/>
        </p:nvPicPr>
        <p:blipFill>
          <a:blip r:embed="rId7" cstate="print"/>
          <a:srcRect/>
          <a:stretch>
            <a:fillRect/>
          </a:stretch>
        </p:blipFill>
        <p:spPr bwMode="auto">
          <a:xfrm>
            <a:off x="971600" y="4407140"/>
            <a:ext cx="3096344" cy="2272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70" name="Picture 2" descr="Logos FC 2"/>
          <p:cNvPicPr>
            <a:picLocks noChangeAspect="1" noChangeArrowheads="1"/>
          </p:cNvPicPr>
          <p:nvPr/>
        </p:nvPicPr>
        <p:blipFill>
          <a:blip r:embed="rId8" cstate="print"/>
          <a:srcRect/>
          <a:stretch>
            <a:fillRect/>
          </a:stretch>
        </p:blipFill>
        <p:spPr bwMode="auto">
          <a:xfrm>
            <a:off x="7236296" y="6165304"/>
            <a:ext cx="1543050" cy="514350"/>
          </a:xfrm>
          <a:prstGeom prst="rect">
            <a:avLst/>
          </a:prstGeom>
          <a:noFill/>
          <a:ln w="9525">
            <a:noFill/>
            <a:miter lim="800000"/>
            <a:headEnd/>
            <a:tailEnd/>
          </a:ln>
        </p:spPr>
      </p:pic>
      <p:sp>
        <p:nvSpPr>
          <p:cNvPr id="4" name="3 Rectángulo"/>
          <p:cNvSpPr/>
          <p:nvPr/>
        </p:nvSpPr>
        <p:spPr>
          <a:xfrm>
            <a:off x="609600" y="1061864"/>
            <a:ext cx="7927032" cy="1224136"/>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5363" name="2 Marcador de texto"/>
          <p:cNvSpPr>
            <a:spLocks noGrp="1"/>
          </p:cNvSpPr>
          <p:nvPr>
            <p:ph type="body" idx="1"/>
          </p:nvPr>
        </p:nvSpPr>
        <p:spPr>
          <a:xfrm>
            <a:off x="672336" y="872629"/>
            <a:ext cx="7848227" cy="1296318"/>
          </a:xfrm>
        </p:spPr>
        <p:txBody>
          <a:bodyPr/>
          <a:lstStyle/>
          <a:p>
            <a:pPr eaLnBrk="1" hangingPunct="1"/>
            <a:r>
              <a:rPr lang="es-ES" sz="1800" i="1" dirty="0" smtClean="0">
                <a:solidFill>
                  <a:srgbClr val="002060"/>
                </a:solidFill>
              </a:rPr>
              <a:t>En Junio de 2008, se puso en marcha un proyecto para iniciar la inserción de catéteres  PICC, por parte del personal de enfermería del Hospital de Día, de Joan 23 de Tarragona, con el fin de mejorar la seguridad y la comodidad del paciente.</a:t>
            </a:r>
          </a:p>
        </p:txBody>
      </p:sp>
      <p:sp>
        <p:nvSpPr>
          <p:cNvPr id="3" name="2 Rectángulo"/>
          <p:cNvSpPr/>
          <p:nvPr/>
        </p:nvSpPr>
        <p:spPr>
          <a:xfrm>
            <a:off x="2558881" y="116632"/>
            <a:ext cx="3456384" cy="648072"/>
          </a:xfrm>
          <a:prstGeom prst="rect">
            <a:avLst/>
          </a:prstGeom>
          <a:solidFill>
            <a:schemeClr val="accent1">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i="1" dirty="0" smtClean="0">
                <a:solidFill>
                  <a:schemeClr val="accent4">
                    <a:lumMod val="75000"/>
                  </a:schemeClr>
                </a:solidFill>
                <a:effectLst>
                  <a:outerShdw blurRad="38100" dist="38100" dir="2700000" algn="tl">
                    <a:srgbClr val="000000">
                      <a:alpha val="43137"/>
                    </a:srgbClr>
                  </a:outerShdw>
                </a:effectLst>
              </a:rPr>
              <a:t>Introducción</a:t>
            </a:r>
            <a:endParaRPr lang="es-ES" sz="4800" b="1" i="1" dirty="0">
              <a:solidFill>
                <a:schemeClr val="accent4">
                  <a:lumMod val="75000"/>
                </a:schemeClr>
              </a:solidFill>
              <a:effectLst>
                <a:outerShdw blurRad="38100" dist="38100" dir="2700000" algn="tl">
                  <a:srgbClr val="000000">
                    <a:alpha val="43137"/>
                  </a:srgbClr>
                </a:outerShdw>
              </a:effectLst>
            </a:endParaRPr>
          </a:p>
        </p:txBody>
      </p:sp>
      <p:sp>
        <p:nvSpPr>
          <p:cNvPr id="5" name="4 Título"/>
          <p:cNvSpPr>
            <a:spLocks noGrp="1"/>
          </p:cNvSpPr>
          <p:nvPr>
            <p:ph type="title"/>
          </p:nvPr>
        </p:nvSpPr>
        <p:spPr>
          <a:xfrm>
            <a:off x="172273" y="6858000"/>
            <a:ext cx="8229600" cy="1143000"/>
          </a:xfrm>
        </p:spPr>
        <p:txBody>
          <a:bodyPr/>
          <a:lstStyle/>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467544" y="157784"/>
            <a:ext cx="8229600" cy="1902792"/>
          </a:xfrm>
        </p:spPr>
        <p:txBody>
          <a:bodyPr/>
          <a:lstStyle/>
          <a:p>
            <a:pPr eaLnBrk="1" hangingPunct="1"/>
            <a:r>
              <a:rPr lang="es-ES" sz="4800" b="1" i="1" dirty="0" smtClean="0">
                <a:solidFill>
                  <a:schemeClr val="accent4">
                    <a:lumMod val="75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Resultados</a:t>
            </a:r>
            <a:r>
              <a:rPr lang="es-ES" sz="4800" b="1" i="1" u="sng" dirty="0" smtClean="0">
                <a:solidFill>
                  <a:srgbClr val="CC3399"/>
                </a:solidFill>
                <a:latin typeface="Andalus" panose="02020603050405020304" pitchFamily="18" charset="-78"/>
                <a:cs typeface="Andalus" panose="02020603050405020304" pitchFamily="18" charset="-78"/>
              </a:rPr>
              <a:t/>
            </a:r>
            <a:br>
              <a:rPr lang="es-ES" sz="4800" b="1" i="1" u="sng" dirty="0" smtClean="0">
                <a:solidFill>
                  <a:srgbClr val="CC3399"/>
                </a:solidFill>
                <a:latin typeface="Andalus" panose="02020603050405020304" pitchFamily="18" charset="-78"/>
                <a:cs typeface="Andalus" panose="02020603050405020304" pitchFamily="18" charset="-78"/>
              </a:rPr>
            </a:br>
            <a:r>
              <a:rPr lang="es-ES" sz="4800" b="1" dirty="0" smtClean="0">
                <a:solidFill>
                  <a:srgbClr val="CC3399"/>
                </a:solidFill>
              </a:rPr>
              <a:t>Inserción de PICC,S en </a:t>
            </a:r>
            <a:r>
              <a:rPr lang="es-ES" sz="4800" b="1" dirty="0" err="1" smtClean="0">
                <a:solidFill>
                  <a:srgbClr val="CC3399"/>
                </a:solidFill>
              </a:rPr>
              <a:t>HdD</a:t>
            </a:r>
            <a:r>
              <a:rPr lang="es-ES" sz="4800" b="1" dirty="0" smtClean="0">
                <a:solidFill>
                  <a:srgbClr val="CC3399"/>
                </a:solidFill>
              </a:rPr>
              <a:t/>
            </a:r>
            <a:br>
              <a:rPr lang="es-ES" sz="4800" b="1" dirty="0" smtClean="0">
                <a:solidFill>
                  <a:srgbClr val="CC3399"/>
                </a:solidFill>
              </a:rPr>
            </a:br>
            <a:r>
              <a:rPr lang="es-ES" sz="1800" b="1" dirty="0" smtClean="0">
                <a:solidFill>
                  <a:schemeClr val="tx2">
                    <a:lumMod val="60000"/>
                    <a:lumOff val="40000"/>
                  </a:schemeClr>
                </a:solidFill>
              </a:rPr>
              <a:t>Realizamos otro estudio retrospectivo de 12 meses de duración. De Enero a Diciembre de 2012</a:t>
            </a:r>
            <a:endParaRPr lang="es-ES" sz="4800" b="1" dirty="0" smtClean="0">
              <a:solidFill>
                <a:srgbClr val="CC3399"/>
              </a:solidFill>
            </a:endParaRPr>
          </a:p>
        </p:txBody>
      </p:sp>
      <p:sp>
        <p:nvSpPr>
          <p:cNvPr id="3" name="2 Marcador de contenido"/>
          <p:cNvSpPr>
            <a:spLocks noGrp="1"/>
          </p:cNvSpPr>
          <p:nvPr>
            <p:ph sz="half" idx="1"/>
          </p:nvPr>
        </p:nvSpPr>
        <p:spPr>
          <a:xfrm>
            <a:off x="4788024" y="3645024"/>
            <a:ext cx="4038600" cy="1368152"/>
          </a:xfrm>
        </p:spPr>
        <p:txBody>
          <a:bodyPr rtlCol="0">
            <a:normAutofit/>
          </a:bodyPr>
          <a:lstStyle/>
          <a:p>
            <a:pPr eaLnBrk="1" fontAlgn="auto" hangingPunct="1">
              <a:spcAft>
                <a:spcPts val="0"/>
              </a:spcAft>
              <a:buFont typeface="Wingdings" pitchFamily="2" charset="2"/>
              <a:buChar char="q"/>
              <a:defRPr/>
            </a:pPr>
            <a:r>
              <a:rPr lang="es-ES" b="1" i="1" dirty="0" smtClean="0">
                <a:solidFill>
                  <a:srgbClr val="00B050"/>
                </a:solidFill>
              </a:rPr>
              <a:t>  </a:t>
            </a:r>
            <a:r>
              <a:rPr lang="es-ES" sz="3600" b="1" i="1" dirty="0" smtClean="0">
                <a:solidFill>
                  <a:srgbClr val="00B050"/>
                </a:solidFill>
                <a:effectLst>
                  <a:outerShdw blurRad="38100" dist="38100" dir="2700000" algn="tl">
                    <a:srgbClr val="000000">
                      <a:alpha val="43137"/>
                    </a:srgbClr>
                  </a:outerShdw>
                </a:effectLst>
              </a:rPr>
              <a:t>CON ECOGRAFÍA</a:t>
            </a:r>
          </a:p>
          <a:p>
            <a:pPr marL="0" indent="0" eaLnBrk="1" fontAlgn="auto" hangingPunct="1">
              <a:spcAft>
                <a:spcPts val="0"/>
              </a:spcAft>
              <a:buFont typeface="Arial" pitchFamily="34" charset="0"/>
              <a:buNone/>
              <a:defRPr/>
            </a:pPr>
            <a:r>
              <a:rPr lang="es-ES" sz="3600" b="1" i="1" dirty="0" smtClean="0">
                <a:solidFill>
                  <a:srgbClr val="00B050"/>
                </a:solidFill>
                <a:effectLst>
                  <a:outerShdw blurRad="38100" dist="38100" dir="2700000" algn="tl">
                    <a:srgbClr val="000000">
                      <a:alpha val="43137"/>
                    </a:srgbClr>
                  </a:outerShdw>
                </a:effectLst>
              </a:rPr>
              <a:t>                54</a:t>
            </a:r>
          </a:p>
          <a:p>
            <a:pPr eaLnBrk="1" fontAlgn="auto" hangingPunct="1">
              <a:spcAft>
                <a:spcPts val="0"/>
              </a:spcAft>
              <a:buFont typeface="Arial" pitchFamily="34" charset="0"/>
              <a:buChar char="•"/>
              <a:defRPr/>
            </a:pPr>
            <a:endParaRPr lang="es-ES" dirty="0"/>
          </a:p>
          <a:p>
            <a:pPr marL="0" indent="0" eaLnBrk="1" fontAlgn="auto" hangingPunct="1">
              <a:spcAft>
                <a:spcPts val="0"/>
              </a:spcAft>
              <a:buFont typeface="Arial" pitchFamily="34" charset="0"/>
              <a:buNone/>
              <a:defRPr/>
            </a:pPr>
            <a:endParaRPr lang="es-ES" dirty="0"/>
          </a:p>
        </p:txBody>
      </p:sp>
      <p:sp>
        <p:nvSpPr>
          <p:cNvPr id="4" name="3 Marcador de contenido"/>
          <p:cNvSpPr>
            <a:spLocks noGrp="1"/>
          </p:cNvSpPr>
          <p:nvPr>
            <p:ph sz="half" idx="2"/>
          </p:nvPr>
        </p:nvSpPr>
        <p:spPr>
          <a:xfrm>
            <a:off x="231200" y="3679448"/>
            <a:ext cx="4038600" cy="1512168"/>
          </a:xfrm>
        </p:spPr>
        <p:txBody>
          <a:bodyPr rtlCol="0">
            <a:normAutofit/>
          </a:bodyPr>
          <a:lstStyle/>
          <a:p>
            <a:pPr eaLnBrk="1" fontAlgn="auto" hangingPunct="1">
              <a:spcAft>
                <a:spcPts val="0"/>
              </a:spcAft>
              <a:buFont typeface="Wingdings" pitchFamily="2" charset="2"/>
              <a:buChar char="q"/>
              <a:defRPr/>
            </a:pPr>
            <a:r>
              <a:rPr lang="es-ES" dirty="0" smtClean="0">
                <a:solidFill>
                  <a:srgbClr val="00B050"/>
                </a:solidFill>
              </a:rPr>
              <a:t>  </a:t>
            </a:r>
            <a:r>
              <a:rPr lang="es-ES" sz="3600" b="1" i="1" dirty="0" smtClean="0">
                <a:solidFill>
                  <a:srgbClr val="00B050"/>
                </a:solidFill>
                <a:effectLst>
                  <a:outerShdw blurRad="38100" dist="38100" dir="2700000" algn="tl">
                    <a:srgbClr val="000000">
                      <a:alpha val="43137"/>
                    </a:srgbClr>
                  </a:outerShdw>
                </a:effectLst>
              </a:rPr>
              <a:t>SIN ECOGRAFÍA</a:t>
            </a:r>
          </a:p>
          <a:p>
            <a:pPr marL="0" indent="0" eaLnBrk="1" fontAlgn="auto" hangingPunct="1">
              <a:spcAft>
                <a:spcPts val="0"/>
              </a:spcAft>
              <a:buFont typeface="Arial" pitchFamily="34" charset="0"/>
              <a:buNone/>
              <a:defRPr/>
            </a:pPr>
            <a:r>
              <a:rPr lang="es-ES" sz="3600" b="1" i="1" dirty="0">
                <a:solidFill>
                  <a:srgbClr val="00B050"/>
                </a:solidFill>
                <a:effectLst>
                  <a:outerShdw blurRad="38100" dist="38100" dir="2700000" algn="tl">
                    <a:srgbClr val="000000">
                      <a:alpha val="43137"/>
                    </a:srgbClr>
                  </a:outerShdw>
                </a:effectLst>
              </a:rPr>
              <a:t> </a:t>
            </a:r>
            <a:r>
              <a:rPr lang="es-ES" sz="3600" b="1" i="1" dirty="0" smtClean="0">
                <a:solidFill>
                  <a:srgbClr val="00B050"/>
                </a:solidFill>
                <a:effectLst>
                  <a:outerShdw blurRad="38100" dist="38100" dir="2700000" algn="tl">
                    <a:srgbClr val="000000">
                      <a:alpha val="43137"/>
                    </a:srgbClr>
                  </a:outerShdw>
                </a:effectLst>
              </a:rPr>
              <a:t>             63</a:t>
            </a:r>
            <a:endParaRPr lang="es-ES" sz="3600" b="1" i="1" dirty="0">
              <a:solidFill>
                <a:srgbClr val="00B050"/>
              </a:solidFill>
              <a:effectLst>
                <a:outerShdw blurRad="38100" dist="38100" dir="2700000" algn="tl">
                  <a:srgbClr val="000000">
                    <a:alpha val="43137"/>
                  </a:srgbClr>
                </a:outerShdw>
              </a:effectLst>
            </a:endParaRPr>
          </a:p>
        </p:txBody>
      </p:sp>
      <p:sp>
        <p:nvSpPr>
          <p:cNvPr id="5" name="4 Rectángulo"/>
          <p:cNvSpPr/>
          <p:nvPr/>
        </p:nvSpPr>
        <p:spPr>
          <a:xfrm>
            <a:off x="1831355" y="2305923"/>
            <a:ext cx="5256212" cy="11525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4400" b="1" dirty="0">
                <a:effectLst>
                  <a:outerShdw blurRad="38100" dist="38100" dir="2700000" algn="tl">
                    <a:srgbClr val="000000">
                      <a:alpha val="43137"/>
                    </a:srgbClr>
                  </a:outerShdw>
                </a:effectLst>
              </a:rPr>
              <a:t>TOTAL :  117</a:t>
            </a:r>
          </a:p>
        </p:txBody>
      </p:sp>
      <p:pic>
        <p:nvPicPr>
          <p:cNvPr id="39941" name="Picture 3"/>
          <p:cNvPicPr>
            <a:picLocks noChangeAspect="1" noChangeArrowheads="1"/>
          </p:cNvPicPr>
          <p:nvPr/>
        </p:nvPicPr>
        <p:blipFill>
          <a:blip r:embed="rId2" cstate="print"/>
          <a:srcRect/>
          <a:stretch>
            <a:fillRect/>
          </a:stretch>
        </p:blipFill>
        <p:spPr bwMode="auto">
          <a:xfrm>
            <a:off x="5594629" y="5157192"/>
            <a:ext cx="2582862" cy="1390650"/>
          </a:xfrm>
          <a:prstGeom prst="rect">
            <a:avLst/>
          </a:prstGeom>
          <a:noFill/>
          <a:ln w="9525">
            <a:noFill/>
            <a:miter lim="800000"/>
            <a:headEnd/>
            <a:tailEnd/>
          </a:ln>
        </p:spPr>
      </p:pic>
      <p:pic>
        <p:nvPicPr>
          <p:cNvPr id="39942" name="Picture 4"/>
          <p:cNvPicPr>
            <a:picLocks noChangeAspect="1" noChangeArrowheads="1"/>
          </p:cNvPicPr>
          <p:nvPr/>
        </p:nvPicPr>
        <p:blipFill>
          <a:blip r:embed="rId3" cstate="print"/>
          <a:srcRect/>
          <a:stretch>
            <a:fillRect/>
          </a:stretch>
        </p:blipFill>
        <p:spPr bwMode="auto">
          <a:xfrm>
            <a:off x="825208" y="5127560"/>
            <a:ext cx="2519362" cy="1370013"/>
          </a:xfrm>
          <a:prstGeom prst="rect">
            <a:avLst/>
          </a:prstGeom>
          <a:noFill/>
          <a:ln w="9525">
            <a:noFill/>
            <a:miter lim="800000"/>
            <a:headEnd/>
            <a:tailEnd/>
          </a:ln>
        </p:spPr>
      </p:pic>
      <p:pic>
        <p:nvPicPr>
          <p:cNvPr id="39943" name="Picture 2" descr="Logos FC 2"/>
          <p:cNvPicPr>
            <a:picLocks noChangeAspect="1" noChangeArrowheads="1"/>
          </p:cNvPicPr>
          <p:nvPr/>
        </p:nvPicPr>
        <p:blipFill>
          <a:blip r:embed="rId4" cstate="print"/>
          <a:srcRect/>
          <a:stretch>
            <a:fillRect/>
          </a:stretch>
        </p:blipFill>
        <p:spPr bwMode="auto">
          <a:xfrm>
            <a:off x="7479064" y="116632"/>
            <a:ext cx="15430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ES" sz="4000" b="1" i="1" dirty="0" smtClean="0">
                <a:solidFill>
                  <a:srgbClr val="C00000"/>
                </a:solidFill>
                <a:effectLst>
                  <a:outerShdw blurRad="38100" dist="38100" dir="2700000" algn="tl">
                    <a:srgbClr val="000000">
                      <a:alpha val="43137"/>
                    </a:srgbClr>
                  </a:outerShdw>
                </a:effectLst>
              </a:rPr>
              <a:t>Implantación de </a:t>
            </a:r>
            <a:r>
              <a:rPr lang="es-ES" sz="4000" b="1" i="1" dirty="0" err="1" smtClean="0">
                <a:solidFill>
                  <a:srgbClr val="C00000"/>
                </a:solidFill>
                <a:effectLst>
                  <a:outerShdw blurRad="38100" dist="38100" dir="2700000" algn="tl">
                    <a:srgbClr val="000000">
                      <a:alpha val="43137"/>
                    </a:srgbClr>
                  </a:outerShdw>
                </a:effectLst>
              </a:rPr>
              <a:t>PICC,s</a:t>
            </a:r>
            <a:r>
              <a:rPr lang="es-ES" sz="4000" b="1" i="1" dirty="0" smtClean="0">
                <a:solidFill>
                  <a:srgbClr val="C00000"/>
                </a:solidFill>
                <a:effectLst>
                  <a:outerShdw blurRad="38100" dist="38100" dir="2700000" algn="tl">
                    <a:srgbClr val="000000">
                      <a:alpha val="43137"/>
                    </a:srgbClr>
                  </a:outerShdw>
                </a:effectLst>
              </a:rPr>
              <a:t> 2012 </a:t>
            </a:r>
            <a:br>
              <a:rPr lang="es-ES" sz="4000" b="1" i="1" dirty="0" smtClean="0">
                <a:solidFill>
                  <a:srgbClr val="C00000"/>
                </a:solidFill>
                <a:effectLst>
                  <a:outerShdw blurRad="38100" dist="38100" dir="2700000" algn="tl">
                    <a:srgbClr val="000000">
                      <a:alpha val="43137"/>
                    </a:srgbClr>
                  </a:outerShdw>
                </a:effectLst>
              </a:rPr>
            </a:br>
            <a:r>
              <a:rPr lang="es-ES" sz="4000" b="1" i="1" dirty="0" smtClean="0">
                <a:solidFill>
                  <a:srgbClr val="C00000"/>
                </a:solidFill>
                <a:effectLst>
                  <a:outerShdw blurRad="38100" dist="38100" dir="2700000" algn="tl">
                    <a:srgbClr val="000000">
                      <a:alpha val="43137"/>
                    </a:srgbClr>
                  </a:outerShdw>
                </a:effectLst>
              </a:rPr>
              <a:t>en </a:t>
            </a:r>
            <a:r>
              <a:rPr lang="es-ES" sz="4000" b="1" i="1" dirty="0" err="1" smtClean="0">
                <a:solidFill>
                  <a:srgbClr val="C00000"/>
                </a:solidFill>
                <a:effectLst>
                  <a:outerShdw blurRad="38100" dist="38100" dir="2700000" algn="tl">
                    <a:srgbClr val="000000">
                      <a:alpha val="43137"/>
                    </a:srgbClr>
                  </a:outerShdw>
                </a:effectLst>
              </a:rPr>
              <a:t>HdD</a:t>
            </a:r>
            <a:endParaRPr lang="es-ES" sz="4000" b="1" i="1" dirty="0">
              <a:solidFill>
                <a:srgbClr val="C00000"/>
              </a:solidFill>
              <a:effectLst>
                <a:outerShdw blurRad="38100" dist="38100" dir="2700000" algn="tl">
                  <a:srgbClr val="000000">
                    <a:alpha val="43137"/>
                  </a:srgbClr>
                </a:outerShdw>
              </a:effectLst>
            </a:endParaRPr>
          </a:p>
        </p:txBody>
      </p:sp>
      <p:sp>
        <p:nvSpPr>
          <p:cNvPr id="3" name="2 Marcador de texto"/>
          <p:cNvSpPr>
            <a:spLocks noGrp="1"/>
          </p:cNvSpPr>
          <p:nvPr>
            <p:ph type="body" idx="1"/>
          </p:nvPr>
        </p:nvSpPr>
        <p:spPr>
          <a:xfrm>
            <a:off x="323528" y="2420888"/>
            <a:ext cx="4040188" cy="639762"/>
          </a:xfrm>
        </p:spPr>
        <p:txBody>
          <a:bodyPr/>
          <a:lstStyle/>
          <a:p>
            <a:r>
              <a:rPr lang="es-ES" sz="3600" i="1" dirty="0">
                <a:solidFill>
                  <a:srgbClr val="00B0F0"/>
                </a:solidFill>
                <a:effectLst>
                  <a:outerShdw blurRad="38100" dist="38100" dir="2700000" algn="tl">
                    <a:srgbClr val="000000">
                      <a:alpha val="43137"/>
                    </a:srgbClr>
                  </a:outerShdw>
                </a:effectLst>
              </a:rPr>
              <a:t> </a:t>
            </a:r>
            <a:r>
              <a:rPr lang="es-ES" sz="3600" i="1" dirty="0" smtClean="0">
                <a:solidFill>
                  <a:srgbClr val="00B0F0"/>
                </a:solidFill>
                <a:effectLst>
                  <a:outerShdw blurRad="38100" dist="38100" dir="2700000" algn="tl">
                    <a:srgbClr val="000000">
                      <a:alpha val="43137"/>
                    </a:srgbClr>
                  </a:outerShdw>
                </a:effectLst>
              </a:rPr>
              <a:t>     </a:t>
            </a:r>
            <a:r>
              <a:rPr lang="es-ES" sz="3600" i="1" u="sng" dirty="0" smtClean="0">
                <a:solidFill>
                  <a:srgbClr val="00B0F0"/>
                </a:solidFill>
                <a:effectLst>
                  <a:outerShdw blurRad="38100" dist="38100" dir="2700000" algn="tl">
                    <a:srgbClr val="000000">
                      <a:alpha val="43137"/>
                    </a:srgbClr>
                  </a:outerShdw>
                </a:effectLst>
              </a:rPr>
              <a:t>Sin ecografía</a:t>
            </a:r>
            <a:endParaRPr lang="es-ES" sz="3600" i="1" u="sng" dirty="0">
              <a:solidFill>
                <a:srgbClr val="00B0F0"/>
              </a:solidFill>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sz="half" idx="2"/>
            <p:extLst>
              <p:ext uri="{D42A27DB-BD31-4B8C-83A1-F6EECF244321}">
                <p14:modId xmlns="" xmlns:p14="http://schemas.microsoft.com/office/powerpoint/2010/main" xmlns:mv="urn:schemas-microsoft-com:mac:vml" xmlns:mc="http://schemas.openxmlformats.org/markup-compatibility/2006" val="129724701"/>
              </p:ext>
            </p:extLst>
          </p:nvPr>
        </p:nvGraphicFramePr>
        <p:xfrm>
          <a:off x="107504" y="2060848"/>
          <a:ext cx="4320480"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4 Marcador de texto"/>
          <p:cNvSpPr>
            <a:spLocks noGrp="1"/>
          </p:cNvSpPr>
          <p:nvPr>
            <p:ph type="body" sz="quarter" idx="3"/>
          </p:nvPr>
        </p:nvSpPr>
        <p:spPr>
          <a:xfrm>
            <a:off x="4932040" y="2420888"/>
            <a:ext cx="4041775" cy="639762"/>
          </a:xfrm>
        </p:spPr>
        <p:txBody>
          <a:bodyPr/>
          <a:lstStyle/>
          <a:p>
            <a:r>
              <a:rPr lang="es-ES" dirty="0" smtClean="0"/>
              <a:t>     </a:t>
            </a:r>
            <a:r>
              <a:rPr lang="es-ES" sz="3600" i="1" u="sng" dirty="0" smtClean="0">
                <a:solidFill>
                  <a:srgbClr val="00B0F0"/>
                </a:solidFill>
                <a:effectLst>
                  <a:outerShdw blurRad="38100" dist="38100" dir="2700000" algn="tl">
                    <a:srgbClr val="000000">
                      <a:alpha val="43137"/>
                    </a:srgbClr>
                  </a:outerShdw>
                </a:effectLst>
              </a:rPr>
              <a:t>Con ecografía</a:t>
            </a:r>
            <a:endParaRPr lang="es-ES" sz="3600" i="1" u="sng" dirty="0">
              <a:solidFill>
                <a:srgbClr val="00B0F0"/>
              </a:solidFill>
              <a:effectLst>
                <a:outerShdw blurRad="38100" dist="38100" dir="2700000" algn="tl">
                  <a:srgbClr val="000000">
                    <a:alpha val="43137"/>
                  </a:srgbClr>
                </a:outerShdw>
              </a:effectLst>
            </a:endParaRPr>
          </a:p>
        </p:txBody>
      </p:sp>
      <p:graphicFrame>
        <p:nvGraphicFramePr>
          <p:cNvPr id="8" name="7 Marcador de contenido"/>
          <p:cNvGraphicFramePr>
            <a:graphicFrameLocks noGrp="1"/>
          </p:cNvGraphicFramePr>
          <p:nvPr>
            <p:ph sz="quarter" idx="4"/>
            <p:extLst>
              <p:ext uri="{D42A27DB-BD31-4B8C-83A1-F6EECF244321}">
                <p14:modId xmlns="" xmlns:p14="http://schemas.microsoft.com/office/powerpoint/2010/main" xmlns:mv="urn:schemas-microsoft-com:mac:vml" xmlns:mc="http://schemas.openxmlformats.org/markup-compatibility/2006" val="1019608017"/>
              </p:ext>
            </p:extLst>
          </p:nvPr>
        </p:nvGraphicFramePr>
        <p:xfrm>
          <a:off x="4572000" y="2060848"/>
          <a:ext cx="4464496" cy="3951288"/>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236296" y="6237312"/>
            <a:ext cx="1543050" cy="51752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2241465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dirty="0"/>
          </a:p>
        </p:txBody>
      </p:sp>
      <p:sp>
        <p:nvSpPr>
          <p:cNvPr id="6" name="5 Marcador de contenido"/>
          <p:cNvSpPr>
            <a:spLocks noGrp="1"/>
          </p:cNvSpPr>
          <p:nvPr>
            <p:ph sz="half" idx="2"/>
          </p:nvPr>
        </p:nvSpPr>
        <p:spPr>
          <a:xfrm>
            <a:off x="179512" y="3501008"/>
            <a:ext cx="7488832" cy="3168352"/>
          </a:xfrm>
        </p:spPr>
        <p:txBody>
          <a:bodyPr/>
          <a:lstStyle/>
          <a:p>
            <a:r>
              <a:rPr lang="es-ES" sz="2000" b="1" i="1" dirty="0" smtClean="0">
                <a:solidFill>
                  <a:srgbClr val="0070C0"/>
                </a:solidFill>
              </a:rPr>
              <a:t>La elección de la vena y el adecuado calibre del catéter disminuyeron el 70% de las complicaciones como la flebitis/ tromboflebitis / TVP.</a:t>
            </a:r>
          </a:p>
          <a:p>
            <a:pPr marL="0" indent="0">
              <a:buNone/>
            </a:pPr>
            <a:r>
              <a:rPr lang="es-ES" sz="2000" b="1" dirty="0" smtClean="0">
                <a:solidFill>
                  <a:srgbClr val="0070C0"/>
                </a:solidFill>
              </a:rPr>
              <a:t> </a:t>
            </a:r>
            <a:endParaRPr lang="es-ES" sz="2000" b="1" dirty="0">
              <a:solidFill>
                <a:srgbClr val="0070C0"/>
              </a:solidFill>
            </a:endParaRPr>
          </a:p>
        </p:txBody>
      </p:sp>
      <p:pic>
        <p:nvPicPr>
          <p:cNvPr id="3" name="2 Marcador de contenido"/>
          <p:cNvPicPr>
            <a:picLocks noGrp="1" noChangeAspect="1"/>
          </p:cNvPicPr>
          <p:nvPr>
            <p:ph sz="half" idx="1"/>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899592" y="260648"/>
            <a:ext cx="4824536" cy="2952328"/>
          </a:xfrm>
        </p:spPr>
      </p:pic>
      <p:pic>
        <p:nvPicPr>
          <p:cNvPr id="68610"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23528" y="6146567"/>
            <a:ext cx="1543050" cy="51752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0658" name="Picture 2" descr="C:\Users\usuario\Desktop\eleccion-1.jpg"/>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36096" y="4509120"/>
            <a:ext cx="2808312" cy="2163316"/>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185406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89390" y="3272741"/>
            <a:ext cx="8229600" cy="4525963"/>
          </a:xfrm>
        </p:spPr>
        <p:txBody>
          <a:bodyPr/>
          <a:lstStyle/>
          <a:p>
            <a:r>
              <a:rPr lang="es-ES" sz="2000" b="1" i="1" dirty="0">
                <a:solidFill>
                  <a:srgbClr val="0070C0"/>
                </a:solidFill>
              </a:rPr>
              <a:t>La inserción, por este método, permite mayor movilidad de la extremidad, para poder realizar sus actividades diarias y, por tanto,  aumenta la comodidad del paciente.</a:t>
            </a:r>
          </a:p>
          <a:p>
            <a:pPr marL="0" indent="0">
              <a:buNone/>
            </a:pPr>
            <a:endParaRPr lang="es-ES" dirty="0"/>
          </a:p>
        </p:txBody>
      </p:sp>
      <p:pic>
        <p:nvPicPr>
          <p:cNvPr id="68610" name="Picture 2" descr="C:\Users\usuario\Desktop\t1larg.conclusiones.jpg"/>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971600" y="188640"/>
            <a:ext cx="4752528" cy="280831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68611" name="Picture 3"/>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366662" y="4437112"/>
            <a:ext cx="2952328" cy="219722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 name="Picture 2" descr="Logos FC 2"/>
          <p:cNvPicPr>
            <a:picLocks noChangeAspect="1" noChangeArrowheads="1"/>
          </p:cNvPicPr>
          <p:nvPr/>
        </p:nvPicPr>
        <p:blipFill>
          <a:blip r:embed="rId4" cstate="print"/>
          <a:srcRect/>
          <a:stretch>
            <a:fillRect/>
          </a:stretch>
        </p:blipFill>
        <p:spPr bwMode="auto">
          <a:xfrm>
            <a:off x="323528" y="6021288"/>
            <a:ext cx="1543050" cy="51435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1759631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0750" y="549275"/>
            <a:ext cx="8229600" cy="1143000"/>
          </a:xfrm>
        </p:spPr>
        <p:txBody>
          <a:bodyPr rtlCol="0">
            <a:noAutofit/>
          </a:bodyPr>
          <a:lstStyle/>
          <a:p>
            <a:pPr eaLnBrk="1" fontAlgn="auto" hangingPunct="1">
              <a:spcAft>
                <a:spcPts val="0"/>
              </a:spcAft>
              <a:defRPr/>
            </a:pPr>
            <a:r>
              <a:rPr lang="es-ES" sz="8800" b="1" i="1" cap="all" dirty="0" err="1" smtClean="0">
                <a:solidFill>
                  <a:srgbClr val="15E9DA"/>
                </a:solidFill>
                <a:effectLst>
                  <a:outerShdw blurRad="38100" dist="38100" dir="2700000" algn="tl">
                    <a:srgbClr val="000000">
                      <a:alpha val="43137"/>
                    </a:srgbClr>
                  </a:outerShdw>
                </a:effectLst>
                <a:latin typeface="Berlin Sans FB" pitchFamily="34" charset="0"/>
              </a:rPr>
              <a:t>gRaCIAS</a:t>
            </a:r>
            <a:endParaRPr lang="es-ES" sz="8800" b="1" i="1" cap="all" dirty="0">
              <a:solidFill>
                <a:srgbClr val="15E9DA"/>
              </a:solidFill>
              <a:effectLst>
                <a:outerShdw blurRad="38100" dist="38100" dir="2700000" algn="tl">
                  <a:srgbClr val="000000">
                    <a:alpha val="43137"/>
                  </a:srgbClr>
                </a:outerShdw>
              </a:effectLst>
              <a:latin typeface="Berlin Sans FB" pitchFamily="34" charset="0"/>
            </a:endParaRPr>
          </a:p>
        </p:txBody>
      </p:sp>
      <p:pic>
        <p:nvPicPr>
          <p:cNvPr id="43010" name="Picture 2" descr="http://www.panoramaaudiovisual.com/wp-content/uploads/2011/09/spider-castells.jpg"/>
          <p:cNvPicPr>
            <a:picLocks noChangeAspect="1" noChangeArrowheads="1"/>
          </p:cNvPicPr>
          <p:nvPr/>
        </p:nvPicPr>
        <p:blipFill>
          <a:blip r:embed="rId3" cstate="print"/>
          <a:srcRect/>
          <a:stretch>
            <a:fillRect/>
          </a:stretch>
        </p:blipFill>
        <p:spPr bwMode="auto">
          <a:xfrm>
            <a:off x="393700" y="2152650"/>
            <a:ext cx="7153275" cy="4019550"/>
          </a:xfrm>
          <a:prstGeom prst="rect">
            <a:avLst/>
          </a:prstGeom>
          <a:noFill/>
          <a:ln w="9525">
            <a:noFill/>
            <a:miter lim="800000"/>
            <a:headEnd/>
            <a:tailEnd/>
          </a:ln>
        </p:spPr>
      </p:pic>
      <p:pic>
        <p:nvPicPr>
          <p:cNvPr id="43011" name="Picture 2" descr="Logos FC 2"/>
          <p:cNvPicPr>
            <a:picLocks noChangeAspect="1" noChangeArrowheads="1"/>
          </p:cNvPicPr>
          <p:nvPr/>
        </p:nvPicPr>
        <p:blipFill>
          <a:blip r:embed="rId4" cstate="print"/>
          <a:srcRect/>
          <a:stretch>
            <a:fillRect/>
          </a:stretch>
        </p:blipFill>
        <p:spPr bwMode="auto">
          <a:xfrm>
            <a:off x="107950" y="260350"/>
            <a:ext cx="154305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73012"/>
            <a:ext cx="8229600" cy="2191891"/>
          </a:xfrm>
          <a:solidFill>
            <a:schemeClr val="bg1">
              <a:lumMod val="85000"/>
            </a:schemeClr>
          </a:solidFill>
        </p:spPr>
        <p:txBody>
          <a:bodyPr/>
          <a:lstStyle/>
          <a:p>
            <a:r>
              <a:rPr lang="es-ES" b="1" i="1" dirty="0" smtClean="0">
                <a:solidFill>
                  <a:srgbClr val="7030A0"/>
                </a:solidFill>
                <a:effectLst>
                  <a:outerShdw blurRad="38100" dist="38100" dir="2700000" algn="tl">
                    <a:srgbClr val="000000">
                      <a:alpha val="43137"/>
                    </a:srgbClr>
                  </a:outerShdw>
                </a:effectLst>
              </a:rPr>
              <a:t>ESTUDIO PREVIO</a:t>
            </a:r>
            <a:r>
              <a:rPr lang="es-ES" b="1" i="1" dirty="0" smtClean="0">
                <a:solidFill>
                  <a:srgbClr val="7030A0"/>
                </a:solidFill>
              </a:rPr>
              <a:t/>
            </a:r>
            <a:br>
              <a:rPr lang="es-ES" b="1" i="1" dirty="0" smtClean="0">
                <a:solidFill>
                  <a:srgbClr val="7030A0"/>
                </a:solidFill>
              </a:rPr>
            </a:br>
            <a:r>
              <a:rPr lang="es-ES" b="1" i="1" dirty="0">
                <a:solidFill>
                  <a:srgbClr val="7030A0"/>
                </a:solidFill>
              </a:rPr>
              <a:t/>
            </a:r>
            <a:br>
              <a:rPr lang="es-ES" b="1" i="1" dirty="0">
                <a:solidFill>
                  <a:srgbClr val="7030A0"/>
                </a:solidFill>
              </a:rPr>
            </a:br>
            <a:r>
              <a:rPr lang="es-ES" sz="1800" b="1" i="1" dirty="0" smtClean="0">
                <a:solidFill>
                  <a:srgbClr val="0070C0"/>
                </a:solidFill>
              </a:rPr>
              <a:t>DESPUÉS DE DOS AÑOS DE EXPERIENCIA, SE REALIZÓ UN ESTUDIO RETROSPECTIVO</a:t>
            </a:r>
            <a:endParaRPr lang="es-ES" sz="1800" b="1" i="1" dirty="0">
              <a:solidFill>
                <a:srgbClr val="0070C0"/>
              </a:solidFill>
            </a:endParaRPr>
          </a:p>
        </p:txBody>
      </p:sp>
      <p:graphicFrame>
        <p:nvGraphicFramePr>
          <p:cNvPr id="4" name="2 Objeto"/>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3563046531"/>
              </p:ext>
            </p:extLst>
          </p:nvPr>
        </p:nvGraphicFramePr>
        <p:xfrm>
          <a:off x="827584" y="2780928"/>
          <a:ext cx="7488808" cy="3563938"/>
        </p:xfrm>
        <a:graphic>
          <a:graphicData uri="http://schemas.openxmlformats.org/drawingml/2006/chart">
            <c:chart xmlns:c="http://schemas.openxmlformats.org/drawingml/2006/chart" xmlns:r="http://schemas.openxmlformats.org/officeDocument/2006/relationships" r:id="rId2"/>
          </a:graphicData>
        </a:graphic>
      </p:graphicFrame>
      <p:pic>
        <p:nvPicPr>
          <p:cNvPr id="68612" name="Picture 4"/>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7504" y="116632"/>
            <a:ext cx="1543050" cy="51276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298827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353425" cy="1713458"/>
          </a:xfrm>
          <a:solidFill>
            <a:schemeClr val="bg1">
              <a:lumMod val="85000"/>
            </a:schemeClr>
          </a:solidFill>
        </p:spPr>
        <p:txBody>
          <a:bodyPr rtlCol="0">
            <a:normAutofit/>
          </a:bodyPr>
          <a:lstStyle/>
          <a:p>
            <a:pPr eaLnBrk="1" fontAlgn="auto" hangingPunct="1">
              <a:spcAft>
                <a:spcPts val="0"/>
              </a:spcAft>
              <a:defRPr/>
            </a:pPr>
            <a:r>
              <a:rPr lang="es-ES" sz="2400" b="1" i="1" dirty="0" smtClean="0">
                <a:solidFill>
                  <a:srgbClr val="0070C0"/>
                </a:solidFill>
                <a:ea typeface="Arial Unicode MS" pitchFamily="34" charset="-128"/>
                <a:cs typeface="Andalus" pitchFamily="18" charset="-78"/>
              </a:rPr>
              <a:t>EL 17 % DE TODAS LAS COMPLICACIONES DEL CATÉTER ERAN LA FLEBITIS, LA TROMBOFLEBITIS Y LA TROMBOSIS VENOSA PROFUNDA.</a:t>
            </a:r>
            <a:endParaRPr lang="es-ES" sz="2400" b="1" i="1" dirty="0">
              <a:solidFill>
                <a:srgbClr val="0070C0"/>
              </a:solidFill>
              <a:ea typeface="Arial Unicode MS" pitchFamily="34" charset="-128"/>
              <a:cs typeface="Andalus" pitchFamily="18" charset="-78"/>
            </a:endParaRPr>
          </a:p>
        </p:txBody>
      </p:sp>
      <p:graphicFrame>
        <p:nvGraphicFramePr>
          <p:cNvPr id="4" name="Object 76"/>
          <p:cNvGraphicFramePr>
            <a:graphicFrameLocks noChangeAspect="1"/>
          </p:cNvGraphicFramePr>
          <p:nvPr/>
        </p:nvGraphicFramePr>
        <p:xfrm>
          <a:off x="-5386388" y="5775325"/>
          <a:ext cx="4510088" cy="1963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Gráfico"/>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552519325"/>
              </p:ext>
            </p:extLst>
          </p:nvPr>
        </p:nvGraphicFramePr>
        <p:xfrm>
          <a:off x="755576" y="2780928"/>
          <a:ext cx="7416800" cy="3563938"/>
        </p:xfrm>
        <a:graphic>
          <a:graphicData uri="http://schemas.openxmlformats.org/drawingml/2006/chart">
            <c:chart xmlns:c="http://schemas.openxmlformats.org/drawingml/2006/chart" xmlns:r="http://schemas.openxmlformats.org/officeDocument/2006/relationships" r:id="rId4"/>
          </a:graphicData>
        </a:graphic>
      </p:graphicFrame>
      <p:pic>
        <p:nvPicPr>
          <p:cNvPr id="3154" name="Picture 72" descr="Logos FC 2"/>
          <p:cNvPicPr>
            <a:picLocks noChangeAspect="1" noChangeArrowheads="1"/>
          </p:cNvPicPr>
          <p:nvPr/>
        </p:nvPicPr>
        <p:blipFill>
          <a:blip r:embed="rId5" cstate="print"/>
          <a:srcRect/>
          <a:stretch>
            <a:fillRect/>
          </a:stretch>
        </p:blipFill>
        <p:spPr bwMode="auto">
          <a:xfrm>
            <a:off x="179388" y="188913"/>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08400" y="2136775"/>
            <a:ext cx="1655763"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482" name="1 Título"/>
          <p:cNvSpPr>
            <a:spLocks noGrp="1"/>
          </p:cNvSpPr>
          <p:nvPr>
            <p:ph type="title"/>
          </p:nvPr>
        </p:nvSpPr>
        <p:spPr/>
        <p:txBody>
          <a:bodyPr/>
          <a:lstStyle/>
          <a:p>
            <a:pPr eaLnBrk="1" hangingPunct="1"/>
            <a:endParaRPr lang="es-ES" smtClean="0"/>
          </a:p>
        </p:txBody>
      </p:sp>
      <p:pic>
        <p:nvPicPr>
          <p:cNvPr id="20483" name="Picture 2"/>
          <p:cNvPicPr>
            <a:picLocks noGrp="1" noChangeAspect="1" noChangeArrowheads="1"/>
          </p:cNvPicPr>
          <p:nvPr>
            <p:ph idx="1"/>
          </p:nvPr>
        </p:nvPicPr>
        <p:blipFill>
          <a:blip r:embed="rId2" cstate="print"/>
          <a:srcRect/>
          <a:stretch>
            <a:fillRect/>
          </a:stretch>
        </p:blipFill>
        <p:spPr>
          <a:xfrm>
            <a:off x="742950" y="1900238"/>
            <a:ext cx="7585075" cy="4979987"/>
          </a:xfrm>
        </p:spPr>
      </p:pic>
      <p:sp>
        <p:nvSpPr>
          <p:cNvPr id="4" name="3 Rectángulo"/>
          <p:cNvSpPr/>
          <p:nvPr/>
        </p:nvSpPr>
        <p:spPr>
          <a:xfrm>
            <a:off x="1331913" y="5516563"/>
            <a:ext cx="3600450"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1258888" y="5373688"/>
            <a:ext cx="6697662" cy="431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3708400" y="2565400"/>
            <a:ext cx="136842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0487" name="Picture 2"/>
          <p:cNvPicPr>
            <a:picLocks noChangeAspect="1" noChangeArrowheads="1"/>
          </p:cNvPicPr>
          <p:nvPr/>
        </p:nvPicPr>
        <p:blipFill>
          <a:blip r:embed="rId3" cstate="print"/>
          <a:srcRect/>
          <a:stretch>
            <a:fillRect/>
          </a:stretch>
        </p:blipFill>
        <p:spPr bwMode="auto">
          <a:xfrm>
            <a:off x="3024188" y="1147763"/>
            <a:ext cx="2522537" cy="1870075"/>
          </a:xfrm>
          <a:prstGeom prst="rect">
            <a:avLst/>
          </a:prstGeom>
          <a:noFill/>
          <a:ln w="9525">
            <a:noFill/>
            <a:miter lim="800000"/>
            <a:headEnd/>
            <a:tailEnd/>
          </a:ln>
        </p:spPr>
      </p:pic>
      <p:sp>
        <p:nvSpPr>
          <p:cNvPr id="8" name="7 Rectángulo"/>
          <p:cNvSpPr/>
          <p:nvPr/>
        </p:nvSpPr>
        <p:spPr>
          <a:xfrm>
            <a:off x="4211638" y="2852738"/>
            <a:ext cx="1335087"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0489" name="Picture 2" descr="Logos FC 2"/>
          <p:cNvPicPr>
            <a:picLocks noChangeAspect="1" noChangeArrowheads="1"/>
          </p:cNvPicPr>
          <p:nvPr/>
        </p:nvPicPr>
        <p:blipFill>
          <a:blip r:embed="rId4" cstate="print"/>
          <a:srcRect/>
          <a:stretch>
            <a:fillRect/>
          </a:stretch>
        </p:blipFill>
        <p:spPr bwMode="auto">
          <a:xfrm>
            <a:off x="7185025" y="6021388"/>
            <a:ext cx="1543050" cy="514350"/>
          </a:xfrm>
          <a:prstGeom prst="rect">
            <a:avLst/>
          </a:prstGeom>
          <a:noFill/>
          <a:ln w="9525">
            <a:noFill/>
            <a:miter lim="800000"/>
            <a:headEnd/>
            <a:tailEnd/>
          </a:ln>
        </p:spPr>
      </p:pic>
      <p:sp>
        <p:nvSpPr>
          <p:cNvPr id="9" name="8 Rectángulo"/>
          <p:cNvSpPr/>
          <p:nvPr/>
        </p:nvSpPr>
        <p:spPr>
          <a:xfrm>
            <a:off x="2843213" y="4429125"/>
            <a:ext cx="4776787"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Rectángulo"/>
          <p:cNvSpPr/>
          <p:nvPr/>
        </p:nvSpPr>
        <p:spPr>
          <a:xfrm>
            <a:off x="1331913" y="4645025"/>
            <a:ext cx="1944687" cy="45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o"/>
          <p:cNvSpPr/>
          <p:nvPr/>
        </p:nvSpPr>
        <p:spPr>
          <a:xfrm>
            <a:off x="1112838" y="1255713"/>
            <a:ext cx="6819900" cy="5040312"/>
          </a:xfrm>
          <a:prstGeom prst="frame">
            <a:avLst>
              <a:gd name="adj1" fmla="val 54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title"/>
          </p:nvPr>
        </p:nvSpPr>
        <p:spPr>
          <a:xfrm>
            <a:off x="-252413" y="112713"/>
            <a:ext cx="7292976" cy="1143000"/>
          </a:xfrm>
        </p:spPr>
        <p:txBody>
          <a:bodyPr rtlCol="0">
            <a:normAutofit/>
          </a:bodyPr>
          <a:lstStyle/>
          <a:p>
            <a:pPr eaLnBrk="1" fontAlgn="auto" hangingPunct="1">
              <a:spcAft>
                <a:spcPts val="0"/>
              </a:spcAft>
              <a:defRPr/>
            </a:pPr>
            <a:endParaRPr lang="es-ES" b="1" i="1" u="sng" dirty="0">
              <a:solidFill>
                <a:schemeClr val="accent6">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5" name="4 Marcador de contenido"/>
          <p:cNvSpPr>
            <a:spLocks noGrp="1"/>
          </p:cNvSpPr>
          <p:nvPr>
            <p:ph sz="half" idx="2"/>
          </p:nvPr>
        </p:nvSpPr>
        <p:spPr>
          <a:xfrm>
            <a:off x="2123728" y="1844824"/>
            <a:ext cx="4386263" cy="3960440"/>
          </a:xfrm>
          <a:solidFill>
            <a:schemeClr val="bg1">
              <a:lumMod val="75000"/>
            </a:schemeClr>
          </a:solidFill>
        </p:spPr>
        <p:txBody>
          <a:bodyPr rtlCol="0">
            <a:normAutofit/>
          </a:bodyPr>
          <a:lstStyle/>
          <a:p>
            <a:pPr eaLnBrk="1" fontAlgn="auto" hangingPunct="1">
              <a:spcAft>
                <a:spcPts val="0"/>
              </a:spcAft>
              <a:buFont typeface="Arial" pitchFamily="34" charset="0"/>
              <a:buChar char="•"/>
              <a:defRPr/>
            </a:pPr>
            <a:endParaRPr lang="es-ES" sz="1600" b="1" i="1" dirty="0" smtClean="0">
              <a:solidFill>
                <a:schemeClr val="bg1">
                  <a:lumMod val="75000"/>
                  <a:lumOff val="25000"/>
                </a:schemeClr>
              </a:solidFill>
              <a:latin typeface="Andalus" pitchFamily="18" charset="-78"/>
              <a:cs typeface="Andalus" pitchFamily="18" charset="-78"/>
            </a:endParaRPr>
          </a:p>
          <a:p>
            <a:pPr eaLnBrk="1" fontAlgn="auto" hangingPunct="1">
              <a:spcAft>
                <a:spcPts val="0"/>
              </a:spcAft>
              <a:buFont typeface="Arial" pitchFamily="34" charset="0"/>
              <a:buChar char="•"/>
              <a:defRPr/>
            </a:pPr>
            <a:r>
              <a:rPr lang="es-ES" sz="1800" b="1" i="1" dirty="0" smtClean="0">
                <a:solidFill>
                  <a:srgbClr val="CC3399"/>
                </a:solidFill>
                <a:latin typeface="+mj-lt"/>
                <a:cs typeface="Andalus" pitchFamily="18" charset="-78"/>
              </a:rPr>
              <a:t> </a:t>
            </a:r>
            <a:r>
              <a:rPr lang="es-ES" sz="2000" b="1" i="1" dirty="0" smtClean="0">
                <a:solidFill>
                  <a:srgbClr val="CC3399"/>
                </a:solidFill>
                <a:latin typeface="+mj-lt"/>
                <a:cs typeface="Andalus" pitchFamily="18" charset="-78"/>
              </a:rPr>
              <a:t>Reducir la incidencia  de flebitis,        tromboflebitis  y TVP.</a:t>
            </a:r>
          </a:p>
          <a:p>
            <a:pPr marL="0" indent="0" eaLnBrk="1" fontAlgn="auto" hangingPunct="1">
              <a:spcAft>
                <a:spcPts val="0"/>
              </a:spcAft>
              <a:buFont typeface="Arial" pitchFamily="34" charset="0"/>
              <a:buNone/>
              <a:defRPr/>
            </a:pPr>
            <a:endParaRPr lang="es-ES" sz="2000" b="1" i="1" dirty="0" smtClean="0">
              <a:solidFill>
                <a:srgbClr val="CC3399"/>
              </a:solidFill>
              <a:latin typeface="+mj-lt"/>
              <a:cs typeface="Andalus" pitchFamily="18" charset="-78"/>
            </a:endParaRPr>
          </a:p>
          <a:p>
            <a:pPr eaLnBrk="1" fontAlgn="auto" hangingPunct="1">
              <a:spcAft>
                <a:spcPts val="0"/>
              </a:spcAft>
              <a:buFont typeface="Arial" pitchFamily="34" charset="0"/>
              <a:buChar char="•"/>
              <a:defRPr/>
            </a:pPr>
            <a:endParaRPr lang="es-ES" sz="2000" b="1" i="1" dirty="0" smtClean="0">
              <a:solidFill>
                <a:srgbClr val="CC3399"/>
              </a:solidFill>
              <a:latin typeface="+mj-lt"/>
              <a:cs typeface="Andalus" pitchFamily="18" charset="-78"/>
            </a:endParaRPr>
          </a:p>
          <a:p>
            <a:pPr marL="0" indent="0" eaLnBrk="1" fontAlgn="auto" hangingPunct="1">
              <a:spcAft>
                <a:spcPts val="0"/>
              </a:spcAft>
              <a:buNone/>
              <a:defRPr/>
            </a:pPr>
            <a:endParaRPr lang="es-ES" sz="2000" b="1" i="1" dirty="0" smtClean="0">
              <a:solidFill>
                <a:srgbClr val="CC3399"/>
              </a:solidFill>
              <a:latin typeface="+mj-lt"/>
              <a:cs typeface="Andalus" pitchFamily="18" charset="-78"/>
            </a:endParaRPr>
          </a:p>
          <a:p>
            <a:pPr eaLnBrk="1" fontAlgn="auto" hangingPunct="1">
              <a:spcAft>
                <a:spcPts val="0"/>
              </a:spcAft>
              <a:buFont typeface="Arial" pitchFamily="34" charset="0"/>
              <a:buChar char="•"/>
              <a:defRPr/>
            </a:pPr>
            <a:r>
              <a:rPr lang="es-ES" sz="2000" b="1" i="1" dirty="0" smtClean="0">
                <a:solidFill>
                  <a:srgbClr val="CC3399"/>
                </a:solidFill>
                <a:latin typeface="+mj-lt"/>
                <a:cs typeface="Andalus" pitchFamily="18" charset="-78"/>
              </a:rPr>
              <a:t>Mejorar la seguridad y el confort </a:t>
            </a:r>
          </a:p>
          <a:p>
            <a:pPr marL="137160" indent="0" eaLnBrk="1" fontAlgn="auto" hangingPunct="1">
              <a:spcAft>
                <a:spcPts val="0"/>
              </a:spcAft>
              <a:buFont typeface="Arial" pitchFamily="34" charset="0"/>
              <a:buNone/>
              <a:defRPr/>
            </a:pPr>
            <a:r>
              <a:rPr lang="es-ES" sz="2000" b="1" i="1" dirty="0" smtClean="0">
                <a:solidFill>
                  <a:srgbClr val="CC3399"/>
                </a:solidFill>
                <a:latin typeface="+mj-lt"/>
                <a:cs typeface="Andalus" pitchFamily="18" charset="-78"/>
              </a:rPr>
              <a:t>           de nuestros pacientes.</a:t>
            </a:r>
            <a:endParaRPr lang="es-ES" sz="2000" b="1" i="1" dirty="0">
              <a:solidFill>
                <a:srgbClr val="CC3399"/>
              </a:solidFill>
              <a:latin typeface="+mj-lt"/>
              <a:cs typeface="Andalus" pitchFamily="18" charset="-78"/>
            </a:endParaRPr>
          </a:p>
        </p:txBody>
      </p:sp>
      <p:sp>
        <p:nvSpPr>
          <p:cNvPr id="21508" name="7 Marcador de texto"/>
          <p:cNvSpPr>
            <a:spLocks noGrp="1"/>
          </p:cNvSpPr>
          <p:nvPr>
            <p:ph type="body" sz="quarter" idx="3"/>
          </p:nvPr>
        </p:nvSpPr>
        <p:spPr/>
        <p:txBody>
          <a:bodyPr/>
          <a:lstStyle/>
          <a:p>
            <a:pPr eaLnBrk="1" hangingPunct="1"/>
            <a:endParaRPr lang="es-ES" smtClean="0"/>
          </a:p>
        </p:txBody>
      </p:sp>
      <p:pic>
        <p:nvPicPr>
          <p:cNvPr id="21511" name="Picture 3" descr="C:\Users\usuario\Desktop\1102912.jpg"/>
          <p:cNvPicPr>
            <a:picLocks noChangeAspect="1" noChangeArrowheads="1"/>
          </p:cNvPicPr>
          <p:nvPr/>
        </p:nvPicPr>
        <p:blipFill>
          <a:blip r:embed="rId3" cstate="print"/>
          <a:srcRect/>
          <a:stretch>
            <a:fillRect/>
          </a:stretch>
        </p:blipFill>
        <p:spPr bwMode="auto">
          <a:xfrm>
            <a:off x="6228183" y="1517650"/>
            <a:ext cx="2569741" cy="1905000"/>
          </a:xfrm>
          <a:prstGeom prst="rect">
            <a:avLst/>
          </a:prstGeom>
          <a:noFill/>
          <a:ln w="9525">
            <a:noFill/>
            <a:miter lim="800000"/>
            <a:headEnd/>
            <a:tailEnd/>
          </a:ln>
        </p:spPr>
      </p:pic>
      <p:sp>
        <p:nvSpPr>
          <p:cNvPr id="21512" name="3 Marcador de texto"/>
          <p:cNvSpPr>
            <a:spLocks noGrp="1"/>
          </p:cNvSpPr>
          <p:nvPr>
            <p:ph type="body" idx="1"/>
          </p:nvPr>
        </p:nvSpPr>
        <p:spPr/>
        <p:txBody>
          <a:bodyPr/>
          <a:lstStyle/>
          <a:p>
            <a:pPr eaLnBrk="1" hangingPunct="1"/>
            <a:endParaRPr lang="es-ES" smtClean="0"/>
          </a:p>
        </p:txBody>
      </p:sp>
      <p:sp>
        <p:nvSpPr>
          <p:cNvPr id="9" name="8 Rectángulo"/>
          <p:cNvSpPr/>
          <p:nvPr/>
        </p:nvSpPr>
        <p:spPr>
          <a:xfrm>
            <a:off x="755650" y="188913"/>
            <a:ext cx="4826000" cy="7921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4400" b="1" i="1" dirty="0">
                <a:solidFill>
                  <a:schemeClr val="bg1"/>
                </a:solidFill>
                <a:effectLst>
                  <a:outerShdw blurRad="38100" dist="38100" dir="2700000" algn="tl">
                    <a:srgbClr val="000000">
                      <a:alpha val="43137"/>
                    </a:srgbClr>
                  </a:outerShdw>
                </a:effectLst>
              </a:rPr>
              <a:t>Objetivos generales</a:t>
            </a:r>
          </a:p>
        </p:txBody>
      </p:sp>
      <p:pic>
        <p:nvPicPr>
          <p:cNvPr id="21514" name="Picture 2" descr="Logos FC 2"/>
          <p:cNvPicPr>
            <a:picLocks noChangeAspect="1" noChangeArrowheads="1"/>
          </p:cNvPicPr>
          <p:nvPr/>
        </p:nvPicPr>
        <p:blipFill>
          <a:blip r:embed="rId4" cstate="print"/>
          <a:srcRect/>
          <a:stretch>
            <a:fillRect/>
          </a:stretch>
        </p:blipFill>
        <p:spPr bwMode="auto">
          <a:xfrm>
            <a:off x="7092950" y="6048375"/>
            <a:ext cx="1543050" cy="514350"/>
          </a:xfrm>
          <a:prstGeom prst="rect">
            <a:avLst/>
          </a:prstGeom>
          <a:noFill/>
          <a:ln w="9525">
            <a:noFill/>
            <a:miter lim="800000"/>
            <a:headEnd/>
            <a:tailEnd/>
          </a:ln>
        </p:spPr>
      </p:pic>
      <p:pic>
        <p:nvPicPr>
          <p:cNvPr id="21515" name="Picture 3" descr="Logos FC 2"/>
          <p:cNvPicPr>
            <a:picLocks noChangeAspect="1" noChangeArrowheads="1"/>
          </p:cNvPicPr>
          <p:nvPr/>
        </p:nvPicPr>
        <p:blipFill>
          <a:blip r:embed="rId4" cstate="print"/>
          <a:srcRect/>
          <a:stretch>
            <a:fillRect/>
          </a:stretch>
        </p:blipFill>
        <p:spPr bwMode="auto">
          <a:xfrm>
            <a:off x="6875463" y="6048375"/>
            <a:ext cx="1543050" cy="514350"/>
          </a:xfrm>
          <a:prstGeom prst="rect">
            <a:avLst/>
          </a:prstGeom>
          <a:noFill/>
          <a:ln w="9525">
            <a:noFill/>
            <a:miter lim="800000"/>
            <a:headEnd/>
            <a:tailEnd/>
          </a:ln>
        </p:spPr>
      </p:pic>
      <p:pic>
        <p:nvPicPr>
          <p:cNvPr id="8" name="7 Marcador de contenido"/>
          <p:cNvPicPr>
            <a:picLocks noGrp="1" noChangeAspect="1"/>
          </p:cNvPicPr>
          <p:nvPr>
            <p:ph sz="quarter" idx="4"/>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67544" y="4509120"/>
            <a:ext cx="2143125" cy="2143125"/>
          </a:xfr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ES" sz="5400" b="1" i="1" dirty="0" smtClean="0">
                <a:solidFill>
                  <a:schemeClr val="accent4">
                    <a:lumMod val="75000"/>
                  </a:schemeClr>
                </a:solidFill>
                <a:effectLst>
                  <a:outerShdw blurRad="38100" dist="38100" dir="2700000" algn="tl">
                    <a:srgbClr val="000000">
                      <a:alpha val="43137"/>
                    </a:srgbClr>
                  </a:outerShdw>
                </a:effectLst>
                <a:latin typeface="Andalus" pitchFamily="18" charset="-78"/>
                <a:cs typeface="Andalus" pitchFamily="18" charset="-78"/>
              </a:rPr>
              <a:t>Material y </a:t>
            </a:r>
            <a:r>
              <a:rPr lang="es-ES" sz="5400" b="1" i="1" dirty="0" err="1" smtClean="0">
                <a:solidFill>
                  <a:schemeClr val="accent4">
                    <a:lumMod val="75000"/>
                  </a:schemeClr>
                </a:solidFill>
                <a:effectLst>
                  <a:outerShdw blurRad="38100" dist="38100" dir="2700000" algn="tl">
                    <a:srgbClr val="000000">
                      <a:alpha val="43137"/>
                    </a:srgbClr>
                  </a:outerShdw>
                </a:effectLst>
                <a:latin typeface="Andalus" pitchFamily="18" charset="-78"/>
                <a:cs typeface="Andalus" pitchFamily="18" charset="-78"/>
              </a:rPr>
              <a:t>metodos</a:t>
            </a:r>
            <a:endParaRPr lang="es-ES" sz="5400" b="1" i="1" dirty="0">
              <a:solidFill>
                <a:schemeClr val="accent4">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2 Marcador de contenido"/>
          <p:cNvSpPr>
            <a:spLocks noGrp="1"/>
          </p:cNvSpPr>
          <p:nvPr>
            <p:ph idx="1"/>
          </p:nvPr>
        </p:nvSpPr>
        <p:spPr>
          <a:xfrm>
            <a:off x="584200" y="1484784"/>
            <a:ext cx="8532813" cy="5473229"/>
          </a:xfrm>
          <a:solidFill>
            <a:schemeClr val="bg1"/>
          </a:solidFill>
        </p:spPr>
        <p:txBody>
          <a:bodyPr rtlCol="0">
            <a:normAutofit/>
          </a:bodyPr>
          <a:lstStyle/>
          <a:p>
            <a:pPr marL="594360" indent="-457200" eaLnBrk="1" fontAlgn="auto" hangingPunct="1">
              <a:spcAft>
                <a:spcPts val="0"/>
              </a:spcAft>
              <a:buFont typeface="Wingdings" pitchFamily="2" charset="2"/>
              <a:buChar char="q"/>
              <a:defRPr/>
            </a:pPr>
            <a:r>
              <a:rPr lang="es-ES" b="1" i="1" dirty="0" err="1" smtClean="0">
                <a:solidFill>
                  <a:schemeClr val="accent2">
                    <a:lumMod val="75000"/>
                  </a:schemeClr>
                </a:solidFill>
              </a:rPr>
              <a:t>busqueda</a:t>
            </a:r>
            <a:r>
              <a:rPr lang="es-ES" b="1" i="1" dirty="0" smtClean="0">
                <a:solidFill>
                  <a:schemeClr val="accent2">
                    <a:lumMod val="75000"/>
                  </a:schemeClr>
                </a:solidFill>
              </a:rPr>
              <a:t> </a:t>
            </a:r>
            <a:r>
              <a:rPr lang="es-ES" b="1" i="1" dirty="0" err="1" smtClean="0">
                <a:solidFill>
                  <a:schemeClr val="accent2">
                    <a:lumMod val="75000"/>
                  </a:schemeClr>
                </a:solidFill>
              </a:rPr>
              <a:t>bibliografica</a:t>
            </a:r>
            <a:endParaRPr lang="es-ES" b="1" i="1" dirty="0">
              <a:solidFill>
                <a:schemeClr val="accent2">
                  <a:lumMod val="75000"/>
                </a:schemeClr>
              </a:solidFill>
            </a:endParaRPr>
          </a:p>
        </p:txBody>
      </p:sp>
      <p:sp>
        <p:nvSpPr>
          <p:cNvPr id="4" name="3 Marco"/>
          <p:cNvSpPr/>
          <p:nvPr/>
        </p:nvSpPr>
        <p:spPr>
          <a:xfrm>
            <a:off x="900113" y="2636838"/>
            <a:ext cx="6840537" cy="4090987"/>
          </a:xfrm>
          <a:prstGeom prst="frame">
            <a:avLst>
              <a:gd name="adj1" fmla="val 732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pic>
        <p:nvPicPr>
          <p:cNvPr id="23556" name="Picture 2"/>
          <p:cNvPicPr>
            <a:picLocks noChangeAspect="1" noChangeArrowheads="1"/>
          </p:cNvPicPr>
          <p:nvPr/>
        </p:nvPicPr>
        <p:blipFill>
          <a:blip r:embed="rId2" cstate="print"/>
          <a:srcRect/>
          <a:stretch>
            <a:fillRect/>
          </a:stretch>
        </p:blipFill>
        <p:spPr bwMode="auto">
          <a:xfrm>
            <a:off x="2771800" y="2060848"/>
            <a:ext cx="6011863" cy="4320480"/>
          </a:xfrm>
          <a:prstGeom prst="rect">
            <a:avLst/>
          </a:prstGeom>
          <a:noFill/>
          <a:ln w="9525">
            <a:noFill/>
            <a:miter lim="800000"/>
            <a:headEnd/>
            <a:tailEnd/>
          </a:ln>
        </p:spPr>
      </p:pic>
      <p:pic>
        <p:nvPicPr>
          <p:cNvPr id="23557" name="Picture 2" descr="Logos FC 2"/>
          <p:cNvPicPr>
            <a:picLocks noChangeAspect="1" noChangeArrowheads="1"/>
          </p:cNvPicPr>
          <p:nvPr/>
        </p:nvPicPr>
        <p:blipFill>
          <a:blip r:embed="rId3" cstate="print"/>
          <a:srcRect/>
          <a:stretch>
            <a:fillRect/>
          </a:stretch>
        </p:blipFill>
        <p:spPr bwMode="auto">
          <a:xfrm>
            <a:off x="323850" y="5949950"/>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488" y="436563"/>
            <a:ext cx="8229600" cy="2374900"/>
          </a:xfrm>
        </p:spPr>
        <p:txBody>
          <a:bodyPr rtlCol="0">
            <a:noAutofit/>
          </a:bodyPr>
          <a:lstStyle/>
          <a:p>
            <a:pPr eaLnBrk="1" fontAlgn="auto" hangingPunct="1">
              <a:spcAft>
                <a:spcPts val="0"/>
              </a:spcAft>
              <a:defRPr/>
            </a:pPr>
            <a:r>
              <a:rPr lang="es-ES" sz="8000" b="1" i="1" dirty="0" smtClean="0">
                <a:solidFill>
                  <a:schemeClr val="accent1">
                    <a:lumMod val="75000"/>
                  </a:schemeClr>
                </a:solidFill>
                <a:effectLst>
                  <a:outerShdw blurRad="38100" dist="38100" dir="2700000" algn="tl">
                    <a:srgbClr val="000000">
                      <a:alpha val="43137"/>
                    </a:srgbClr>
                  </a:outerShdw>
                </a:effectLst>
              </a:rPr>
              <a:t>Flebitis</a:t>
            </a:r>
            <a:r>
              <a:rPr lang="es-ES" b="1" i="1" dirty="0" smtClean="0">
                <a:solidFill>
                  <a:schemeClr val="accent1">
                    <a:lumMod val="75000"/>
                  </a:schemeClr>
                </a:solidFill>
                <a:effectLst>
                  <a:outerShdw blurRad="38100" dist="38100" dir="2700000" algn="tl">
                    <a:srgbClr val="000000">
                      <a:alpha val="43137"/>
                    </a:srgbClr>
                  </a:outerShdw>
                </a:effectLst>
              </a:rPr>
              <a:t/>
            </a:r>
            <a:br>
              <a:rPr lang="es-ES" b="1" i="1" dirty="0" smtClean="0">
                <a:solidFill>
                  <a:schemeClr val="accent1">
                    <a:lumMod val="75000"/>
                  </a:schemeClr>
                </a:solidFill>
                <a:effectLst>
                  <a:outerShdw blurRad="38100" dist="38100" dir="2700000" algn="tl">
                    <a:srgbClr val="000000">
                      <a:alpha val="43137"/>
                    </a:srgbClr>
                  </a:outerShdw>
                </a:effectLst>
              </a:rPr>
            </a:br>
            <a:r>
              <a:rPr lang="es-ES" b="1" i="1" dirty="0" smtClean="0">
                <a:solidFill>
                  <a:schemeClr val="accent1">
                    <a:lumMod val="75000"/>
                  </a:schemeClr>
                </a:solidFill>
                <a:effectLst>
                  <a:outerShdw blurRad="38100" dist="38100" dir="2700000" algn="tl">
                    <a:srgbClr val="000000">
                      <a:alpha val="43137"/>
                    </a:srgbClr>
                  </a:outerShdw>
                </a:effectLst>
              </a:rPr>
              <a:t>Inflamación de las venas</a:t>
            </a:r>
            <a:endParaRPr lang="es-ES" sz="8000" b="1" i="1" dirty="0">
              <a:solidFill>
                <a:schemeClr val="accent1">
                  <a:lumMod val="75000"/>
                </a:schemeClr>
              </a:solidFill>
              <a:effectLst>
                <a:outerShdw blurRad="38100" dist="38100" dir="2700000" algn="tl">
                  <a:srgbClr val="000000">
                    <a:alpha val="43137"/>
                  </a:srgbClr>
                </a:outerShdw>
              </a:effectLst>
            </a:endParaRPr>
          </a:p>
        </p:txBody>
      </p:sp>
      <p:pic>
        <p:nvPicPr>
          <p:cNvPr id="24578" name="Picture 2" descr="C:\Users\usuario\Desktop\rope-knots-18849459.jpg"/>
          <p:cNvPicPr>
            <a:picLocks noChangeAspect="1" noChangeArrowheads="1"/>
          </p:cNvPicPr>
          <p:nvPr/>
        </p:nvPicPr>
        <p:blipFill>
          <a:blip r:embed="rId2" cstate="print"/>
          <a:srcRect/>
          <a:stretch>
            <a:fillRect/>
          </a:stretch>
        </p:blipFill>
        <p:spPr bwMode="auto">
          <a:xfrm>
            <a:off x="2771775" y="3644900"/>
            <a:ext cx="3375025" cy="2141538"/>
          </a:xfrm>
          <a:prstGeom prst="rect">
            <a:avLst/>
          </a:prstGeom>
          <a:noFill/>
          <a:ln w="9525">
            <a:noFill/>
            <a:miter lim="800000"/>
            <a:headEnd/>
            <a:tailEnd/>
          </a:ln>
        </p:spPr>
      </p:pic>
      <p:sp>
        <p:nvSpPr>
          <p:cNvPr id="5" name="4 Marcador de contenido"/>
          <p:cNvSpPr>
            <a:spLocks noGrp="1"/>
          </p:cNvSpPr>
          <p:nvPr>
            <p:ph idx="1"/>
          </p:nvPr>
        </p:nvSpPr>
        <p:spPr>
          <a:xfrm>
            <a:off x="457200" y="6524625"/>
            <a:ext cx="8578850" cy="433388"/>
          </a:xfrm>
        </p:spPr>
        <p:txBody>
          <a:bodyPr rtlCol="0">
            <a:normAutofit fontScale="85000" lnSpcReduction="20000"/>
          </a:bodyPr>
          <a:lstStyle/>
          <a:p>
            <a:pPr eaLnBrk="1" fontAlgn="auto" hangingPunct="1">
              <a:spcAft>
                <a:spcPts val="0"/>
              </a:spcAft>
              <a:buFont typeface="Arial" pitchFamily="34" charset="0"/>
              <a:buChar char="•"/>
              <a:defRPr/>
            </a:pPr>
            <a:endParaRPr lang="es-ES" dirty="0"/>
          </a:p>
        </p:txBody>
      </p:sp>
      <p:sp>
        <p:nvSpPr>
          <p:cNvPr id="6" name="5 Marco"/>
          <p:cNvSpPr/>
          <p:nvPr/>
        </p:nvSpPr>
        <p:spPr>
          <a:xfrm>
            <a:off x="971550" y="2811463"/>
            <a:ext cx="7200900" cy="3673475"/>
          </a:xfrm>
          <a:prstGeom prst="frame">
            <a:avLst>
              <a:gd name="adj1" fmla="val 7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pic>
        <p:nvPicPr>
          <p:cNvPr id="24581" name="Picture 2" descr="Logos FC 2"/>
          <p:cNvPicPr>
            <a:picLocks noChangeAspect="1" noChangeArrowheads="1"/>
          </p:cNvPicPr>
          <p:nvPr/>
        </p:nvPicPr>
        <p:blipFill>
          <a:blip r:embed="rId3" cstate="print"/>
          <a:srcRect/>
          <a:stretch>
            <a:fillRect/>
          </a:stretch>
        </p:blipFill>
        <p:spPr bwMode="auto">
          <a:xfrm>
            <a:off x="7235825" y="5970588"/>
            <a:ext cx="1543050" cy="51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o"/>
          <p:cNvSpPr/>
          <p:nvPr/>
        </p:nvSpPr>
        <p:spPr>
          <a:xfrm>
            <a:off x="395288" y="3521075"/>
            <a:ext cx="8353425" cy="2881313"/>
          </a:xfrm>
          <a:prstGeom prst="frame">
            <a:avLst>
              <a:gd name="adj1" fmla="val 638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 name="1 Título"/>
          <p:cNvSpPr>
            <a:spLocks noGrp="1"/>
          </p:cNvSpPr>
          <p:nvPr>
            <p:ph type="title"/>
          </p:nvPr>
        </p:nvSpPr>
        <p:spPr>
          <a:xfrm>
            <a:off x="2617788" y="115888"/>
            <a:ext cx="6130925" cy="4019550"/>
          </a:xfrm>
        </p:spPr>
        <p:txBody>
          <a:bodyPr rtlCol="0">
            <a:normAutofit fontScale="90000"/>
          </a:bodyPr>
          <a:lstStyle/>
          <a:p>
            <a:pPr algn="l" eaLnBrk="1" fontAlgn="auto" hangingPunct="1">
              <a:spcAft>
                <a:spcPts val="0"/>
              </a:spcAft>
              <a:defRPr/>
            </a:pPr>
            <a:r>
              <a:rPr lang="es-ES" sz="2000" b="1" i="1" dirty="0" smtClean="0">
                <a:solidFill>
                  <a:srgbClr val="C00000"/>
                </a:solidFill>
              </a:rPr>
              <a:t>1ª grado </a:t>
            </a:r>
            <a:r>
              <a:rPr lang="es-ES" sz="2000" b="1" i="1" dirty="0" smtClean="0"/>
              <a:t>:  Eritema, con dolor o sin dolor en la zona de acceso.</a:t>
            </a:r>
            <a:br>
              <a:rPr lang="es-ES" sz="2000" b="1" i="1" dirty="0" smtClean="0"/>
            </a:br>
            <a:r>
              <a:rPr lang="es-ES" sz="2000" b="1" i="1" dirty="0" smtClean="0"/>
              <a:t/>
            </a:r>
            <a:br>
              <a:rPr lang="es-ES" sz="2000" b="1" i="1" dirty="0" smtClean="0"/>
            </a:br>
            <a:r>
              <a:rPr lang="es-ES" sz="2000" b="1" i="1" dirty="0" smtClean="0">
                <a:solidFill>
                  <a:srgbClr val="C00000"/>
                </a:solidFill>
              </a:rPr>
              <a:t>2º grado </a:t>
            </a:r>
            <a:r>
              <a:rPr lang="es-ES" sz="2000" b="1" i="1" dirty="0" smtClean="0"/>
              <a:t>:  Dolor en la zona del acceso con eritema o edema.</a:t>
            </a:r>
            <a:br>
              <a:rPr lang="es-ES" sz="2000" b="1" i="1" dirty="0" smtClean="0"/>
            </a:br>
            <a:r>
              <a:rPr lang="es-ES" sz="2000" b="1" i="1" dirty="0" smtClean="0"/>
              <a:t/>
            </a:r>
            <a:br>
              <a:rPr lang="es-ES" sz="2000" b="1" i="1" dirty="0" smtClean="0"/>
            </a:br>
            <a:r>
              <a:rPr lang="es-ES" sz="2000" b="1" i="1" dirty="0" smtClean="0">
                <a:solidFill>
                  <a:srgbClr val="C00000"/>
                </a:solidFill>
              </a:rPr>
              <a:t>3º grado </a:t>
            </a:r>
            <a:r>
              <a:rPr lang="es-ES" sz="2000" b="1" i="1" dirty="0" smtClean="0"/>
              <a:t>:  Dolor en la zona de acceso con eritema, formación      de estrías o cordón venoso palpable.</a:t>
            </a:r>
            <a:br>
              <a:rPr lang="es-ES" sz="2000" b="1" i="1" dirty="0" smtClean="0"/>
            </a:br>
            <a:r>
              <a:rPr lang="es-ES" sz="2000" b="1" i="1" dirty="0" smtClean="0"/>
              <a:t/>
            </a:r>
            <a:br>
              <a:rPr lang="es-ES" sz="2000" b="1" i="1" dirty="0" smtClean="0"/>
            </a:br>
            <a:r>
              <a:rPr lang="es-ES" sz="2000" b="1" i="1" dirty="0" smtClean="0">
                <a:solidFill>
                  <a:srgbClr val="C00000"/>
                </a:solidFill>
              </a:rPr>
              <a:t>4º grado </a:t>
            </a:r>
            <a:r>
              <a:rPr lang="es-ES" sz="2000" b="1" i="1" dirty="0" smtClean="0"/>
              <a:t>:  Dolor en la zona de acceso con eritema,  formación de estrías o cordón venoso palpable, de 2,5 cm. de largo o secreción purulenta.</a:t>
            </a:r>
            <a:br>
              <a:rPr lang="es-ES" sz="2000" b="1" i="1" dirty="0" smtClean="0"/>
            </a:br>
            <a:r>
              <a:rPr lang="es-ES" sz="2000" b="1" i="1" dirty="0" smtClean="0"/>
              <a:t/>
            </a:r>
            <a:br>
              <a:rPr lang="es-ES" sz="2000" b="1" i="1" dirty="0" smtClean="0"/>
            </a:br>
            <a:r>
              <a:rPr lang="es-ES" sz="1800" b="1" i="1" dirty="0" smtClean="0"/>
              <a:t/>
            </a:r>
            <a:br>
              <a:rPr lang="es-ES" sz="1800" b="1" i="1" dirty="0" smtClean="0"/>
            </a:br>
            <a:endParaRPr lang="es-ES" sz="1800" b="1" i="1" dirty="0"/>
          </a:p>
        </p:txBody>
      </p:sp>
      <p:pic>
        <p:nvPicPr>
          <p:cNvPr id="25603" name="Picture 2"/>
          <p:cNvPicPr>
            <a:picLocks noChangeAspect="1" noChangeArrowheads="1"/>
          </p:cNvPicPr>
          <p:nvPr/>
        </p:nvPicPr>
        <p:blipFill>
          <a:blip r:embed="rId3" cstate="print"/>
          <a:srcRect/>
          <a:stretch>
            <a:fillRect/>
          </a:stretch>
        </p:blipFill>
        <p:spPr bwMode="auto">
          <a:xfrm>
            <a:off x="611188" y="3789363"/>
            <a:ext cx="3455987" cy="2768600"/>
          </a:xfrm>
          <a:prstGeom prst="rect">
            <a:avLst/>
          </a:prstGeom>
          <a:noFill/>
          <a:ln w="9525">
            <a:noFill/>
            <a:miter lim="800000"/>
            <a:headEnd/>
            <a:tailEnd/>
          </a:ln>
        </p:spPr>
      </p:pic>
      <p:sp>
        <p:nvSpPr>
          <p:cNvPr id="4" name="3 Flecha derecha"/>
          <p:cNvSpPr/>
          <p:nvPr/>
        </p:nvSpPr>
        <p:spPr>
          <a:xfrm>
            <a:off x="2124075" y="511175"/>
            <a:ext cx="28733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buFont typeface="+mj-lt"/>
              <a:buAutoNum type="arabicPeriod"/>
              <a:defRPr/>
            </a:pPr>
            <a:endParaRPr lang="es-ES"/>
          </a:p>
        </p:txBody>
      </p:sp>
      <p:sp>
        <p:nvSpPr>
          <p:cNvPr id="5" name="4 Flecha derecha"/>
          <p:cNvSpPr/>
          <p:nvPr/>
        </p:nvSpPr>
        <p:spPr>
          <a:xfrm>
            <a:off x="2124075" y="1044575"/>
            <a:ext cx="287338" cy="6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Flecha derecha"/>
          <p:cNvSpPr/>
          <p:nvPr/>
        </p:nvSpPr>
        <p:spPr>
          <a:xfrm>
            <a:off x="2138363" y="1604963"/>
            <a:ext cx="28733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Flecha derecha"/>
          <p:cNvSpPr/>
          <p:nvPr/>
        </p:nvSpPr>
        <p:spPr>
          <a:xfrm>
            <a:off x="2135188" y="2420938"/>
            <a:ext cx="2889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p:cNvSpPr/>
          <p:nvPr/>
        </p:nvSpPr>
        <p:spPr>
          <a:xfrm>
            <a:off x="5819775" y="4987925"/>
            <a:ext cx="2684463" cy="369888"/>
          </a:xfrm>
          <a:prstGeom prst="rect">
            <a:avLst/>
          </a:prstGeom>
        </p:spPr>
        <p:txBody>
          <a:bodyPr>
            <a:spAutoFit/>
          </a:bodyPr>
          <a:lstStyle/>
          <a:p>
            <a:pPr fontAlgn="auto">
              <a:spcBef>
                <a:spcPts val="0"/>
              </a:spcBef>
              <a:spcAft>
                <a:spcPts val="0"/>
              </a:spcAft>
              <a:defRPr/>
            </a:pPr>
            <a:r>
              <a:rPr lang="es-ES" b="1" i="1" dirty="0" err="1">
                <a:solidFill>
                  <a:schemeClr val="accent1">
                    <a:lumMod val="60000"/>
                    <a:lumOff val="40000"/>
                  </a:schemeClr>
                </a:solidFill>
                <a:latin typeface="+mn-lt"/>
              </a:rPr>
              <a:t>Infusion</a:t>
            </a:r>
            <a:r>
              <a:rPr lang="es-ES" b="1" i="1" dirty="0">
                <a:solidFill>
                  <a:schemeClr val="accent1">
                    <a:lumMod val="60000"/>
                    <a:lumOff val="40000"/>
                  </a:schemeClr>
                </a:solidFill>
                <a:latin typeface="+mn-lt"/>
              </a:rPr>
              <a:t> Nurse </a:t>
            </a:r>
            <a:r>
              <a:rPr lang="es-ES" b="1" i="1" dirty="0" err="1">
                <a:solidFill>
                  <a:schemeClr val="accent1">
                    <a:lumMod val="60000"/>
                    <a:lumOff val="40000"/>
                  </a:schemeClr>
                </a:solidFill>
                <a:latin typeface="+mn-lt"/>
              </a:rPr>
              <a:t>Society</a:t>
            </a:r>
            <a:r>
              <a:rPr lang="es-ES" b="1" i="1" dirty="0">
                <a:solidFill>
                  <a:schemeClr val="accent1">
                    <a:lumMod val="60000"/>
                    <a:lumOff val="40000"/>
                  </a:schemeClr>
                </a:solidFill>
                <a:latin typeface="+mn-lt"/>
              </a:rPr>
              <a:t> </a:t>
            </a:r>
          </a:p>
        </p:txBody>
      </p:sp>
      <p:pic>
        <p:nvPicPr>
          <p:cNvPr id="25609" name="Picture 2" descr="Logos FC 2"/>
          <p:cNvPicPr>
            <a:picLocks noChangeAspect="1" noChangeArrowheads="1"/>
          </p:cNvPicPr>
          <p:nvPr/>
        </p:nvPicPr>
        <p:blipFill>
          <a:blip r:embed="rId4" cstate="print"/>
          <a:srcRect/>
          <a:stretch>
            <a:fillRect/>
          </a:stretch>
        </p:blipFill>
        <p:spPr bwMode="auto">
          <a:xfrm>
            <a:off x="6961188" y="6043613"/>
            <a:ext cx="15430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1758</TotalTime>
  <Words>303</Words>
  <Application>Microsoft Office PowerPoint</Application>
  <PresentationFormat>Presentación en pantalla (4:3)</PresentationFormat>
  <Paragraphs>64</Paragraphs>
  <Slides>24</Slides>
  <Notes>8</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SOPORTE ECOGRÁFICO PARA LA INSERCIÓN DE PICC,s</vt:lpstr>
      <vt:lpstr>Diapositiva 2</vt:lpstr>
      <vt:lpstr>ESTUDIO PREVIO  DESPUÉS DE DOS AÑOS DE EXPERIENCIA, SE REALIZÓ UN ESTUDIO RETROSPECTIVO</vt:lpstr>
      <vt:lpstr>EL 17 % DE TODAS LAS COMPLICACIONES DEL CATÉTER ERAN LA FLEBITIS, LA TROMBOFLEBITIS Y LA TROMBOSIS VENOSA PROFUNDA.</vt:lpstr>
      <vt:lpstr>Diapositiva 5</vt:lpstr>
      <vt:lpstr>Diapositiva 6</vt:lpstr>
      <vt:lpstr>Material y metodos</vt:lpstr>
      <vt:lpstr>Flebitis Inflamación de las venas</vt:lpstr>
      <vt:lpstr>1ª grado :  Eritema, con dolor o sin dolor en la zona de acceso.  2º grado :  Dolor en la zona del acceso con eritema o edema.  3º grado :  Dolor en la zona de acceso con eritema, formación      de estrías o cordón venoso palpable.  4º grado :  Dolor en la zona de acceso con eritema,  formación de estrías o cordón venoso palpable, de 2,5 cm. de largo o secreción purulenta.   </vt:lpstr>
      <vt:lpstr>    F. Química   F. Bacteriana                  F. Mecánica</vt:lpstr>
      <vt:lpstr>Factores intrínsecos     Factores extrínsecos    </vt:lpstr>
      <vt:lpstr>Diapositiva 12</vt:lpstr>
      <vt:lpstr>Riesgo tromboembólico :  </vt:lpstr>
      <vt:lpstr>Diapositiva 14</vt:lpstr>
      <vt:lpstr>Diapositiva 15</vt:lpstr>
      <vt:lpstr>Diapositiva 16</vt:lpstr>
      <vt:lpstr>Diapositiva 17</vt:lpstr>
      <vt:lpstr> - Implantar el procedimien del PICC mediante soporte ecográfico.                                                - Formar a todo el equipo de enfermería.         - Evaluar resultados obtenidos. </vt:lpstr>
      <vt:lpstr>Diapositiva 19</vt:lpstr>
      <vt:lpstr>Resultados Inserción de PICC,S en HdD Realizamos otro estudio retrospectivo de 12 meses de duración. De Enero a Diciembre de 2012</vt:lpstr>
      <vt:lpstr>Implantación de PICC,s 2012  en HdD</vt:lpstr>
      <vt:lpstr>Diapositiva 22</vt:lpstr>
      <vt:lpstr>Diapositiva 23</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Vicente</cp:lastModifiedBy>
  <cp:revision>179</cp:revision>
  <dcterms:created xsi:type="dcterms:W3CDTF">2013-10-17T08:50:50Z</dcterms:created>
  <dcterms:modified xsi:type="dcterms:W3CDTF">2013-10-17T08:57:29Z</dcterms:modified>
</cp:coreProperties>
</file>