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8803600" cy="36004500"/>
  <p:notesSz cx="6858000" cy="9144000"/>
  <p:defaultTextStyle>
    <a:defPPr>
      <a:defRPr lang="es-ES"/>
    </a:defPPr>
    <a:lvl1pPr marL="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0574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1148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1722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2296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2870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3444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44018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64592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990000"/>
    <a:srgbClr val="FF00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-654" y="1866"/>
      </p:cViewPr>
      <p:guideLst>
        <p:guide orient="horz" pos="11340"/>
        <p:guide pos="9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160270" y="11184733"/>
            <a:ext cx="24483060" cy="77176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320540" y="20402550"/>
            <a:ext cx="20162520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11272-C3F8-40CF-AB9C-FFE6369C2856}" type="datetimeFigureOut">
              <a:rPr lang="es-ES" smtClean="0"/>
              <a:pPr/>
              <a:t>04/07/2013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C434E-293A-4E5D-B235-C15F27BB1A6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11272-C3F8-40CF-AB9C-FFE6369C2856}" type="datetimeFigureOut">
              <a:rPr lang="es-ES" smtClean="0"/>
              <a:pPr/>
              <a:t>04/07/2013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C434E-293A-4E5D-B235-C15F27BB1A6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783226" y="9084471"/>
            <a:ext cx="20412551" cy="19354085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35569" y="9084471"/>
            <a:ext cx="60767595" cy="19354085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11272-C3F8-40CF-AB9C-FFE6369C2856}" type="datetimeFigureOut">
              <a:rPr lang="es-ES" smtClean="0"/>
              <a:pPr/>
              <a:t>04/07/2013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C434E-293A-4E5D-B235-C15F27BB1A6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11272-C3F8-40CF-AB9C-FFE6369C2856}" type="datetimeFigureOut">
              <a:rPr lang="es-ES" smtClean="0"/>
              <a:pPr/>
              <a:t>04/07/2013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C434E-293A-4E5D-B235-C15F27BB1A6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75286" y="23136228"/>
            <a:ext cx="24483060" cy="7150894"/>
          </a:xfrm>
        </p:spPr>
        <p:txBody>
          <a:bodyPr anchor="t"/>
          <a:lstStyle>
            <a:lvl1pPr algn="l">
              <a:defRPr sz="18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75286" y="15260246"/>
            <a:ext cx="24483060" cy="7875982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40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114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172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82296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11272-C3F8-40CF-AB9C-FFE6369C2856}" type="datetimeFigureOut">
              <a:rPr lang="es-ES" smtClean="0"/>
              <a:pPr/>
              <a:t>04/07/2013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C434E-293A-4E5D-B235-C15F27BB1A6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35570" y="52923284"/>
            <a:ext cx="40590072" cy="149702044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605700" y="52923284"/>
            <a:ext cx="40590075" cy="149702044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11272-C3F8-40CF-AB9C-FFE6369C2856}" type="datetimeFigureOut">
              <a:rPr lang="es-ES" smtClean="0"/>
              <a:pPr/>
              <a:t>04/07/2013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C434E-293A-4E5D-B235-C15F27BB1A6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0180" y="1441849"/>
            <a:ext cx="25923240" cy="600075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40180" y="8059344"/>
            <a:ext cx="12726592" cy="3358751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440180" y="11418094"/>
            <a:ext cx="12726592" cy="20744262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4631831" y="8059344"/>
            <a:ext cx="12731591" cy="3358751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4631831" y="11418094"/>
            <a:ext cx="12731591" cy="20744262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11272-C3F8-40CF-AB9C-FFE6369C2856}" type="datetimeFigureOut">
              <a:rPr lang="es-ES" smtClean="0"/>
              <a:pPr/>
              <a:t>04/07/2013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C434E-293A-4E5D-B235-C15F27BB1A6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11272-C3F8-40CF-AB9C-FFE6369C2856}" type="datetimeFigureOut">
              <a:rPr lang="es-ES" smtClean="0"/>
              <a:pPr/>
              <a:t>04/07/2013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C434E-293A-4E5D-B235-C15F27BB1A6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11272-C3F8-40CF-AB9C-FFE6369C2856}" type="datetimeFigureOut">
              <a:rPr lang="es-ES" smtClean="0"/>
              <a:pPr/>
              <a:t>04/07/2013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C434E-293A-4E5D-B235-C15F27BB1A6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0182" y="1433513"/>
            <a:ext cx="9476186" cy="6100763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261408" y="1433515"/>
            <a:ext cx="16102013" cy="30728843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40182" y="7534278"/>
            <a:ext cx="9476186" cy="24628081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11272-C3F8-40CF-AB9C-FFE6369C2856}" type="datetimeFigureOut">
              <a:rPr lang="es-ES" smtClean="0"/>
              <a:pPr/>
              <a:t>04/07/2013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C434E-293A-4E5D-B235-C15F27BB1A6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45707" y="25203151"/>
            <a:ext cx="17282160" cy="2975374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645707" y="3217069"/>
            <a:ext cx="17282160" cy="21602700"/>
          </a:xfrm>
        </p:spPr>
        <p:txBody>
          <a:bodyPr/>
          <a:lstStyle>
            <a:lvl1pPr marL="0" indent="0">
              <a:buNone/>
              <a:defRPr sz="14400"/>
            </a:lvl1pPr>
            <a:lvl2pPr marL="2057400" indent="0">
              <a:buNone/>
              <a:defRPr sz="12600"/>
            </a:lvl2pPr>
            <a:lvl3pPr marL="4114800" indent="0">
              <a:buNone/>
              <a:defRPr sz="10800"/>
            </a:lvl3pPr>
            <a:lvl4pPr marL="6172200" indent="0">
              <a:buNone/>
              <a:defRPr sz="9000"/>
            </a:lvl4pPr>
            <a:lvl5pPr marL="8229600" indent="0">
              <a:buNone/>
              <a:defRPr sz="9000"/>
            </a:lvl5pPr>
            <a:lvl6pPr marL="10287000" indent="0">
              <a:buNone/>
              <a:defRPr sz="9000"/>
            </a:lvl6pPr>
            <a:lvl7pPr marL="12344400" indent="0">
              <a:buNone/>
              <a:defRPr sz="9000"/>
            </a:lvl7pPr>
            <a:lvl8pPr marL="14401800" indent="0">
              <a:buNone/>
              <a:defRPr sz="9000"/>
            </a:lvl8pPr>
            <a:lvl9pPr marL="16459200" indent="0">
              <a:buNone/>
              <a:defRPr sz="9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645707" y="28178525"/>
            <a:ext cx="17282160" cy="4225526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11272-C3F8-40CF-AB9C-FFE6369C2856}" type="datetimeFigureOut">
              <a:rPr lang="es-ES" smtClean="0"/>
              <a:pPr/>
              <a:t>04/07/2013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C434E-293A-4E5D-B235-C15F27BB1A6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440180" y="1441849"/>
            <a:ext cx="25923240" cy="6000750"/>
          </a:xfrm>
          <a:prstGeom prst="rect">
            <a:avLst/>
          </a:prstGeom>
        </p:spPr>
        <p:txBody>
          <a:bodyPr vert="horz" lIns="411480" tIns="205740" rIns="411480" bIns="20574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40180" y="8401053"/>
            <a:ext cx="25923240" cy="23761306"/>
          </a:xfrm>
          <a:prstGeom prst="rect">
            <a:avLst/>
          </a:prstGeom>
        </p:spPr>
        <p:txBody>
          <a:bodyPr vert="horz" lIns="411480" tIns="205740" rIns="411480" bIns="20574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440180" y="33370840"/>
            <a:ext cx="6720840" cy="1916907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l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11272-C3F8-40CF-AB9C-FFE6369C2856}" type="datetimeFigureOut">
              <a:rPr lang="es-ES" smtClean="0"/>
              <a:pPr/>
              <a:t>04/07/2013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841230" y="33370840"/>
            <a:ext cx="9121140" cy="1916907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0642580" y="33370840"/>
            <a:ext cx="6720840" cy="1916907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C434E-293A-4E5D-B235-C15F27BB1A6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14800" rtl="0" eaLnBrk="1" latinLnBrk="0" hangingPunct="1">
        <a:spcBef>
          <a:spcPct val="0"/>
        </a:spcBef>
        <a:buNone/>
        <a:defRPr sz="19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50" indent="-1543050" algn="l" defTabSz="4114800" rtl="0" eaLnBrk="1" latinLnBrk="0" hangingPunct="1">
        <a:spcBef>
          <a:spcPct val="20000"/>
        </a:spcBef>
        <a:buFont typeface="Arial" pitchFamily="34" charset="0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3275" indent="-1285875" algn="l" defTabSz="4114800" rtl="0" eaLnBrk="1" latinLnBrk="0" hangingPunct="1">
        <a:spcBef>
          <a:spcPct val="20000"/>
        </a:spcBef>
        <a:buFont typeface="Arial" pitchFamily="34" charset="0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0" indent="-1028700" algn="l" defTabSz="4114800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300" indent="-1028700" algn="l" defTabSz="4114800" rtl="0" eaLnBrk="1" latinLnBrk="0" hangingPunct="1">
        <a:spcBef>
          <a:spcPct val="20000"/>
        </a:spcBef>
        <a:buFont typeface="Arial" pitchFamily="34" charset="0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31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79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24 Imagen" descr="vih_sida-670xXx80-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81320" y="8570675"/>
            <a:ext cx="10585176" cy="5111096"/>
          </a:xfrm>
          <a:prstGeom prst="rect">
            <a:avLst/>
          </a:prstGeom>
        </p:spPr>
      </p:pic>
      <p:pic>
        <p:nvPicPr>
          <p:cNvPr id="24" name="23 Imagen" descr="vih_sida-670xXx80-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570152" y="18122263"/>
            <a:ext cx="11233448" cy="3300367"/>
          </a:xfrm>
          <a:prstGeom prst="rect">
            <a:avLst/>
          </a:prstGeom>
        </p:spPr>
      </p:pic>
      <p:pic>
        <p:nvPicPr>
          <p:cNvPr id="23" name="22 Imagen" descr="images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22480" y="9001250"/>
            <a:ext cx="8281120" cy="6060673"/>
          </a:xfrm>
          <a:prstGeom prst="rect">
            <a:avLst/>
          </a:prstGeom>
        </p:spPr>
      </p:pic>
      <p:pic>
        <p:nvPicPr>
          <p:cNvPr id="22" name="21 Imagen" descr="images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6403184"/>
            <a:ext cx="10297344" cy="5798173"/>
          </a:xfrm>
          <a:prstGeom prst="rect">
            <a:avLst/>
          </a:prstGeom>
        </p:spPr>
      </p:pic>
      <p:pic>
        <p:nvPicPr>
          <p:cNvPr id="21" name="20 Imagen" descr="Sida - lazo roj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3801784"/>
            <a:ext cx="20522480" cy="12879351"/>
          </a:xfrm>
          <a:prstGeom prst="rect">
            <a:avLst/>
          </a:prstGeom>
        </p:spPr>
      </p:pic>
      <p:pic>
        <p:nvPicPr>
          <p:cNvPr id="20" name="19 Imagen" descr="images (2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8218224" y="0"/>
            <a:ext cx="10585376" cy="9121263"/>
          </a:xfrm>
          <a:prstGeom prst="rect">
            <a:avLst/>
          </a:prstGeom>
        </p:spPr>
      </p:pic>
      <p:pic>
        <p:nvPicPr>
          <p:cNvPr id="19" name="18 Imagen" descr="sida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0450472" y="15121930"/>
            <a:ext cx="8353128" cy="12688377"/>
          </a:xfrm>
          <a:prstGeom prst="rect">
            <a:avLst/>
          </a:prstGeom>
        </p:spPr>
      </p:pic>
      <p:pic>
        <p:nvPicPr>
          <p:cNvPr id="18" name="17 Imagen" descr="manos juntas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0009312" y="0"/>
            <a:ext cx="8280920" cy="8461190"/>
          </a:xfrm>
          <a:prstGeom prst="rect">
            <a:avLst/>
          </a:prstGeom>
        </p:spPr>
      </p:pic>
      <p:pic>
        <p:nvPicPr>
          <p:cNvPr id="4" name="3 Imagen" descr="contagio_vih476_2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0" y="0"/>
            <a:ext cx="9865296" cy="5128301"/>
          </a:xfrm>
          <a:prstGeom prst="rect">
            <a:avLst/>
          </a:prstGeom>
        </p:spPr>
      </p:pic>
      <p:pic>
        <p:nvPicPr>
          <p:cNvPr id="5" name="4 Imagen" descr="hiv_red_ribbon_0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0" y="4800783"/>
            <a:ext cx="10081320" cy="9061007"/>
          </a:xfrm>
          <a:prstGeom prst="rect">
            <a:avLst/>
          </a:prstGeom>
        </p:spPr>
      </p:pic>
      <p:pic>
        <p:nvPicPr>
          <p:cNvPr id="6" name="5 Imagen" descr="una-nueva-terapia-reduce-transmision-vih-madr-L-EOeFqv.jpe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9865296" y="26463190"/>
            <a:ext cx="18938304" cy="5160573"/>
          </a:xfrm>
          <a:prstGeom prst="rect">
            <a:avLst/>
          </a:prstGeom>
        </p:spPr>
      </p:pic>
      <p:pic>
        <p:nvPicPr>
          <p:cNvPr id="7" name="6 Imagen" descr="transmisic3b3n-vih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0" y="31083703"/>
            <a:ext cx="28803600" cy="4920797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2952528" y="7981137"/>
            <a:ext cx="21170352" cy="4216539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990000"/>
                </a:solidFill>
              </a:rPr>
              <a:t>INTRODUCCIÓN</a:t>
            </a:r>
          </a:p>
          <a:p>
            <a:pPr algn="ctr"/>
            <a:endParaRPr lang="es-ES" sz="4400" dirty="0" smtClean="0">
              <a:solidFill>
                <a:schemeClr val="bg1"/>
              </a:solidFill>
            </a:endParaRPr>
          </a:p>
          <a:p>
            <a:pPr algn="ctr"/>
            <a:r>
              <a:rPr lang="es-ES" sz="4400" dirty="0" smtClean="0"/>
              <a:t>La forma de trasmisión y el riesgo de ser infectado por el VIH ha ido variando, con todo siempre ha sido una preocupación para personal sanitario. Aunque el riesgo de infección es tan solo del 0,8%, siguen apareciendo casos que ponen la voz de alarma en nuestros hospitales.</a:t>
            </a:r>
            <a:endParaRPr lang="es-ES" sz="44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2952528" y="11956575"/>
            <a:ext cx="21170352" cy="2862322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990000"/>
                </a:solidFill>
              </a:rPr>
              <a:t>OBJETIVO</a:t>
            </a:r>
          </a:p>
          <a:p>
            <a:pPr algn="ctr"/>
            <a:endParaRPr lang="es-ES" sz="4400" dirty="0" smtClean="0">
              <a:solidFill>
                <a:schemeClr val="tx1"/>
              </a:solidFill>
            </a:endParaRPr>
          </a:p>
          <a:p>
            <a:pPr algn="ctr"/>
            <a:r>
              <a:rPr lang="es-ES" sz="4400" dirty="0" smtClean="0">
                <a:solidFill>
                  <a:schemeClr val="tx1"/>
                </a:solidFill>
              </a:rPr>
              <a:t>Analizar cuáles son los principales factores de riesgo para el personal sanitario. Conocer el método de actuación ante un accidente biológico.</a:t>
            </a:r>
            <a:endParaRPr lang="es-ES" sz="4400" dirty="0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024536" y="14761890"/>
            <a:ext cx="21170352" cy="7602081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C00000"/>
                </a:solidFill>
              </a:rPr>
              <a:t>MATERIAL Y MÉTODO</a:t>
            </a:r>
          </a:p>
          <a:p>
            <a:pPr algn="ctr"/>
            <a:endParaRPr lang="es-ES" sz="4400" dirty="0" smtClean="0"/>
          </a:p>
          <a:p>
            <a:pPr algn="ctr"/>
            <a:r>
              <a:rPr lang="es-ES" sz="4400" dirty="0" smtClean="0"/>
              <a:t>Búsqueda bibliográfica en bases de datos nacionales. </a:t>
            </a:r>
          </a:p>
          <a:p>
            <a:pPr algn="ctr"/>
            <a:endParaRPr lang="es-ES" sz="4400" dirty="0" smtClean="0"/>
          </a:p>
          <a:p>
            <a:pPr algn="ctr"/>
            <a:r>
              <a:rPr lang="es-ES" sz="4400" dirty="0" smtClean="0"/>
              <a:t>Acotando los años de búsqueda entre 2008/2013. </a:t>
            </a:r>
          </a:p>
          <a:p>
            <a:pPr algn="ctr"/>
            <a:endParaRPr lang="es-ES" sz="4400" dirty="0" smtClean="0"/>
          </a:p>
          <a:p>
            <a:pPr algn="ctr"/>
            <a:r>
              <a:rPr lang="es-ES" sz="4400" dirty="0" smtClean="0"/>
              <a:t>Recogida de protocolos de actuación de los principales hospitales de la Región de Murcia:</a:t>
            </a:r>
          </a:p>
          <a:p>
            <a:endParaRPr lang="es-ES" sz="4400" dirty="0" smtClean="0"/>
          </a:p>
          <a:p>
            <a:pPr algn="ctr">
              <a:buFont typeface="Arial" pitchFamily="34" charset="0"/>
              <a:buChar char="•"/>
            </a:pPr>
            <a:r>
              <a:rPr lang="es-ES" sz="4400" dirty="0" smtClean="0"/>
              <a:t>Virgen de la Arrixaca. </a:t>
            </a:r>
          </a:p>
          <a:p>
            <a:pPr algn="ctr">
              <a:buFont typeface="Arial" pitchFamily="34" charset="0"/>
              <a:buChar char="•"/>
            </a:pPr>
            <a:r>
              <a:rPr lang="es-ES" sz="4400" dirty="0" smtClean="0"/>
              <a:t>Reina Sofía.</a:t>
            </a:r>
          </a:p>
          <a:p>
            <a:pPr algn="ctr">
              <a:buFont typeface="Arial" pitchFamily="34" charset="0"/>
              <a:buChar char="•"/>
            </a:pPr>
            <a:r>
              <a:rPr lang="es-ES" sz="4400" dirty="0" smtClean="0"/>
              <a:t>Morales Meseguer.</a:t>
            </a:r>
            <a:endParaRPr lang="es-ES" sz="44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9289232" y="21362624"/>
            <a:ext cx="8928992" cy="769441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4400" b="1" dirty="0" smtClean="0">
                <a:solidFill>
                  <a:srgbClr val="C00000"/>
                </a:solidFill>
              </a:rPr>
              <a:t>RESULTADOS</a:t>
            </a:r>
            <a:endParaRPr lang="es-ES" sz="4400" b="1" dirty="0">
              <a:solidFill>
                <a:srgbClr val="C0000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168552" y="23232020"/>
            <a:ext cx="8640960" cy="5170646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numCol="1" rtlCol="0">
            <a:spAutoFit/>
          </a:bodyPr>
          <a:lstStyle/>
          <a:p>
            <a:r>
              <a:rPr lang="es-ES" sz="4400" u="sng" dirty="0" smtClean="0"/>
              <a:t>Factores de Riesgo del Personal Sanitario: </a:t>
            </a:r>
          </a:p>
          <a:p>
            <a:endParaRPr lang="es-ES" sz="4400" dirty="0" smtClean="0"/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s-ES" sz="4400" dirty="0" smtClean="0"/>
              <a:t> La </a:t>
            </a:r>
            <a:r>
              <a:rPr lang="es-ES" sz="4400" dirty="0" err="1" smtClean="0"/>
              <a:t>viremia</a:t>
            </a:r>
            <a:r>
              <a:rPr lang="es-ES" sz="4400" dirty="0" smtClean="0"/>
              <a:t> del paciente.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s-ES" sz="4400" dirty="0" smtClean="0"/>
              <a:t>Los grandes volúmenes de fluidos.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s-ES" sz="4400" dirty="0" smtClean="0"/>
              <a:t>El contacto prolongado.</a:t>
            </a:r>
            <a:endParaRPr lang="es-ES" sz="4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3753728" y="22953277"/>
            <a:ext cx="10513168" cy="7540526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numCol="1" rtlCol="0">
            <a:spAutoFit/>
          </a:bodyPr>
          <a:lstStyle/>
          <a:p>
            <a:pPr algn="just"/>
            <a:r>
              <a:rPr lang="es-ES" sz="4400" u="sng" dirty="0" smtClean="0"/>
              <a:t>Pasos a seguir tras la exposición:</a:t>
            </a:r>
          </a:p>
          <a:p>
            <a:pPr algn="just"/>
            <a:endParaRPr lang="es-ES" sz="4400" dirty="0" smtClean="0"/>
          </a:p>
          <a:p>
            <a:pPr lvl="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s-ES" sz="4400" dirty="0" smtClean="0"/>
              <a:t> Limpieza de la herida con agua y jabón.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s-ES" sz="4400" dirty="0" smtClean="0"/>
              <a:t>Permitir que la sangre fluya entre 2-3 min.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s-ES" sz="4400" dirty="0" smtClean="0"/>
              <a:t>Cubrir la herida con un apósito impermeable. 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s-ES" sz="4400" dirty="0" smtClean="0"/>
              <a:t>Acudir a la Unidad de Salud Laboral.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endParaRPr lang="es-ES" sz="44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3312568" y="29754358"/>
            <a:ext cx="21170352" cy="3539430"/>
          </a:xfrm>
          <a:prstGeom prst="rect">
            <a:avLst/>
          </a:prstGeom>
          <a:ln w="76200">
            <a:solidFill>
              <a:schemeClr val="accent2">
                <a:alpha val="8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C00000"/>
                </a:solidFill>
              </a:rPr>
              <a:t>CONCLUSIONES</a:t>
            </a:r>
          </a:p>
          <a:p>
            <a:pPr algn="ctr"/>
            <a:endParaRPr lang="es-ES" sz="4400" dirty="0" smtClean="0"/>
          </a:p>
          <a:p>
            <a:pPr algn="ctr"/>
            <a:r>
              <a:rPr lang="es-ES" sz="4400" dirty="0" smtClean="0"/>
              <a:t>Aunque la incidencia de los accidentes es baja, es necesario crear programas sobre educación en bioseguridad, que faciliten estrategias preventivas y la profilaxis correcta tras la exposición. </a:t>
            </a:r>
            <a:endParaRPr lang="es-ES" sz="4400" dirty="0"/>
          </a:p>
        </p:txBody>
      </p:sp>
      <p:sp>
        <p:nvSpPr>
          <p:cNvPr id="8" name="7 CuadroTexto"/>
          <p:cNvSpPr txBox="1"/>
          <p:nvPr/>
        </p:nvSpPr>
        <p:spPr>
          <a:xfrm>
            <a:off x="2448472" y="2160490"/>
            <a:ext cx="22394488" cy="6370975"/>
          </a:xfrm>
          <a:prstGeom prst="rect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5400" b="1" dirty="0" smtClean="0">
                <a:solidFill>
                  <a:schemeClr val="bg1"/>
                </a:solidFill>
              </a:rPr>
              <a:t>FACTORES DE RIESGO DEL PERSONAL SANITARIO Y MÉTODOS DE TRASMISIÓN EN LA INFECCIÓN POR EL VIRUS DE LA INMUNODEFICIENCIA HUMANA</a:t>
            </a:r>
            <a:endParaRPr lang="es-ES" sz="4800" b="1" dirty="0" smtClean="0">
              <a:solidFill>
                <a:schemeClr val="bg1"/>
              </a:solidFill>
            </a:endParaRPr>
          </a:p>
          <a:p>
            <a:pPr algn="ctr"/>
            <a:endParaRPr lang="es-ES" sz="4000" b="1" dirty="0" smtClean="0">
              <a:solidFill>
                <a:schemeClr val="bg1"/>
              </a:solidFill>
            </a:endParaRPr>
          </a:p>
          <a:p>
            <a:pPr algn="ctr"/>
            <a:r>
              <a:rPr lang="es-ES" sz="4400" dirty="0" smtClean="0">
                <a:solidFill>
                  <a:schemeClr val="bg1"/>
                </a:solidFill>
              </a:rPr>
              <a:t>María José García Díaz, Silvia García Díaz, María Rosa Díaz Hausmann, Mateo Rodríguez Cánovas, Francisca Guillén Pérez, Manuel Martínez Rabadán, Luisa María Pina Díaz, María Camino Álvarez Martínez </a:t>
            </a:r>
          </a:p>
          <a:p>
            <a:pPr algn="ctr"/>
            <a:endParaRPr lang="es-ES" sz="4400" dirty="0" smtClean="0">
              <a:solidFill>
                <a:schemeClr val="bg1"/>
              </a:solidFill>
            </a:endParaRPr>
          </a:p>
          <a:p>
            <a:pPr algn="ctr"/>
            <a:r>
              <a:rPr lang="es-ES" sz="4400" b="1" i="1" dirty="0" smtClean="0">
                <a:solidFill>
                  <a:schemeClr val="bg1"/>
                </a:solidFill>
              </a:rPr>
              <a:t>18º CONGRESO NACIONAL DE ENFERMERIA HEMATOLÓGICA</a:t>
            </a:r>
            <a:endParaRPr lang="es-ES" sz="4400" i="1" dirty="0" smtClean="0">
              <a:solidFill>
                <a:schemeClr val="bg1"/>
              </a:solidFill>
            </a:endParaRPr>
          </a:p>
          <a:p>
            <a:endParaRPr lang="es-E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280</Words>
  <Application>Microsoft Office PowerPoint</Application>
  <PresentationFormat>Personalizado</PresentationFormat>
  <Paragraphs>37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</dc:creator>
  <cp:lastModifiedBy>Maria</cp:lastModifiedBy>
  <cp:revision>10</cp:revision>
  <dcterms:created xsi:type="dcterms:W3CDTF">2013-07-01T11:27:33Z</dcterms:created>
  <dcterms:modified xsi:type="dcterms:W3CDTF">2013-07-04T19:43:51Z</dcterms:modified>
</cp:coreProperties>
</file>