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5" r:id="rId5"/>
    <p:sldId id="263" r:id="rId6"/>
    <p:sldId id="262" r:id="rId7"/>
    <p:sldId id="268" r:id="rId8"/>
    <p:sldId id="267" r:id="rId9"/>
    <p:sldId id="269" r:id="rId10"/>
    <p:sldId id="270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600CB9-8612-414C-A756-276B6D036BF1}" type="doc">
      <dgm:prSet loTypeId="urn:microsoft.com/office/officeart/2005/8/layout/vList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B2D8C4BB-B6D6-40AF-99A5-982A8E2FE890}">
      <dgm:prSet phldrT="[Texto]" custT="1"/>
      <dgm:spPr/>
      <dgm:t>
        <a:bodyPr/>
        <a:lstStyle/>
        <a:p>
          <a:pPr algn="ctr"/>
          <a:r>
            <a:rPr lang="es-ES" sz="4000" dirty="0" smtClean="0"/>
            <a:t>Analizar las enfermedades emergentes  de las trasfusiones. </a:t>
          </a:r>
          <a:endParaRPr lang="es-ES" sz="4000" dirty="0"/>
        </a:p>
      </dgm:t>
    </dgm:pt>
    <dgm:pt modelId="{879F9395-ABB8-483B-B503-72DD8E558DEA}" type="parTrans" cxnId="{33733165-9C93-4F8A-91FB-84F32330329A}">
      <dgm:prSet/>
      <dgm:spPr/>
      <dgm:t>
        <a:bodyPr/>
        <a:lstStyle/>
        <a:p>
          <a:endParaRPr lang="es-ES"/>
        </a:p>
      </dgm:t>
    </dgm:pt>
    <dgm:pt modelId="{98D53418-B233-4883-9E0B-943483798A8E}" type="sibTrans" cxnId="{33733165-9C93-4F8A-91FB-84F32330329A}">
      <dgm:prSet/>
      <dgm:spPr/>
      <dgm:t>
        <a:bodyPr/>
        <a:lstStyle/>
        <a:p>
          <a:endParaRPr lang="es-ES"/>
        </a:p>
      </dgm:t>
    </dgm:pt>
    <dgm:pt modelId="{3626279F-8990-4B3D-994F-4387E48B7904}">
      <dgm:prSet custT="1"/>
      <dgm:spPr/>
      <dgm:t>
        <a:bodyPr/>
        <a:lstStyle/>
        <a:p>
          <a:pPr algn="ctr"/>
          <a:r>
            <a:rPr lang="es-ES" sz="4000" dirty="0" smtClean="0"/>
            <a:t>Conocer las medidas que aseguran la seguridad sanguínea.</a:t>
          </a:r>
          <a:endParaRPr lang="es-ES" sz="4000" dirty="0"/>
        </a:p>
      </dgm:t>
    </dgm:pt>
    <dgm:pt modelId="{E73C4715-EA71-4339-9CBF-AF5470CF5831}" type="parTrans" cxnId="{342949F2-1A3F-4007-85D6-3B0F9FC866A7}">
      <dgm:prSet/>
      <dgm:spPr/>
      <dgm:t>
        <a:bodyPr/>
        <a:lstStyle/>
        <a:p>
          <a:endParaRPr lang="es-ES"/>
        </a:p>
      </dgm:t>
    </dgm:pt>
    <dgm:pt modelId="{DD92AEB0-4B36-4E3D-AA9C-1EA51D01BF8E}" type="sibTrans" cxnId="{342949F2-1A3F-4007-85D6-3B0F9FC866A7}">
      <dgm:prSet/>
      <dgm:spPr/>
      <dgm:t>
        <a:bodyPr/>
        <a:lstStyle/>
        <a:p>
          <a:endParaRPr lang="es-ES"/>
        </a:p>
      </dgm:t>
    </dgm:pt>
    <dgm:pt modelId="{063926D1-70E1-4DB5-9DD7-CEEF326ADB66}" type="pres">
      <dgm:prSet presAssocID="{32600CB9-8612-414C-A756-276B6D036BF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3C2DD83-1AA9-48A2-B139-3C5FDA309DAE}" type="pres">
      <dgm:prSet presAssocID="{B2D8C4BB-B6D6-40AF-99A5-982A8E2FE89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DE115D-BA23-4418-BD27-885C04B1CC5E}" type="pres">
      <dgm:prSet presAssocID="{98D53418-B233-4883-9E0B-943483798A8E}" presName="spacer" presStyleCnt="0"/>
      <dgm:spPr/>
    </dgm:pt>
    <dgm:pt modelId="{3D4AAAE6-1748-44A6-A7CB-922ADBB3F8E7}" type="pres">
      <dgm:prSet presAssocID="{3626279F-8990-4B3D-994F-4387E48B790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144A8ED-61C4-421B-B03C-E713B21C3035}" type="presOf" srcId="{3626279F-8990-4B3D-994F-4387E48B7904}" destId="{3D4AAAE6-1748-44A6-A7CB-922ADBB3F8E7}" srcOrd="0" destOrd="0" presId="urn:microsoft.com/office/officeart/2005/8/layout/vList2"/>
    <dgm:cxn modelId="{342949F2-1A3F-4007-85D6-3B0F9FC866A7}" srcId="{32600CB9-8612-414C-A756-276B6D036BF1}" destId="{3626279F-8990-4B3D-994F-4387E48B7904}" srcOrd="1" destOrd="0" parTransId="{E73C4715-EA71-4339-9CBF-AF5470CF5831}" sibTransId="{DD92AEB0-4B36-4E3D-AA9C-1EA51D01BF8E}"/>
    <dgm:cxn modelId="{F31C1D65-0200-4818-932D-52FC3A580DFC}" type="presOf" srcId="{B2D8C4BB-B6D6-40AF-99A5-982A8E2FE890}" destId="{53C2DD83-1AA9-48A2-B139-3C5FDA309DAE}" srcOrd="0" destOrd="0" presId="urn:microsoft.com/office/officeart/2005/8/layout/vList2"/>
    <dgm:cxn modelId="{889ED128-78F2-4D0E-9568-DBC1578603D4}" type="presOf" srcId="{32600CB9-8612-414C-A756-276B6D036BF1}" destId="{063926D1-70E1-4DB5-9DD7-CEEF326ADB66}" srcOrd="0" destOrd="0" presId="urn:microsoft.com/office/officeart/2005/8/layout/vList2"/>
    <dgm:cxn modelId="{33733165-9C93-4F8A-91FB-84F32330329A}" srcId="{32600CB9-8612-414C-A756-276B6D036BF1}" destId="{B2D8C4BB-B6D6-40AF-99A5-982A8E2FE890}" srcOrd="0" destOrd="0" parTransId="{879F9395-ABB8-483B-B503-72DD8E558DEA}" sibTransId="{98D53418-B233-4883-9E0B-943483798A8E}"/>
    <dgm:cxn modelId="{CC778AB6-1168-4B5E-86AE-43A1BFFAE0BD}" type="presParOf" srcId="{063926D1-70E1-4DB5-9DD7-CEEF326ADB66}" destId="{53C2DD83-1AA9-48A2-B139-3C5FDA309DAE}" srcOrd="0" destOrd="0" presId="urn:microsoft.com/office/officeart/2005/8/layout/vList2"/>
    <dgm:cxn modelId="{1A740BE4-7160-4483-BEB0-4C0D37BEEDC4}" type="presParOf" srcId="{063926D1-70E1-4DB5-9DD7-CEEF326ADB66}" destId="{ADDE115D-BA23-4418-BD27-885C04B1CC5E}" srcOrd="1" destOrd="0" presId="urn:microsoft.com/office/officeart/2005/8/layout/vList2"/>
    <dgm:cxn modelId="{00B96874-DE03-4E1F-A06D-A3C54B6D111A}" type="presParOf" srcId="{063926D1-70E1-4DB5-9DD7-CEEF326ADB66}" destId="{3D4AAAE6-1748-44A6-A7CB-922ADBB3F8E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CF8827-2AE9-4225-AE31-D9308A5BA3D9}" type="doc">
      <dgm:prSet loTypeId="urn:microsoft.com/office/officeart/2005/8/layout/pyramid4" loCatId="relationship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8DEAD076-EADC-4799-BFCB-75B83FA8DA3E}">
      <dgm:prSet phldrT="[Texto]" custT="1"/>
      <dgm:spPr/>
      <dgm:t>
        <a:bodyPr/>
        <a:lstStyle/>
        <a:p>
          <a:r>
            <a:rPr lang="es-ES" sz="2400" dirty="0" smtClean="0"/>
            <a:t>Virus de la Hepatitis G</a:t>
          </a:r>
          <a:endParaRPr lang="es-ES" sz="2400" dirty="0"/>
        </a:p>
      </dgm:t>
    </dgm:pt>
    <dgm:pt modelId="{15A0B79A-F90C-484D-9E14-70B104DCBDB1}" type="parTrans" cxnId="{3880F35F-852B-44D6-BD0F-CC29755BF73D}">
      <dgm:prSet/>
      <dgm:spPr/>
      <dgm:t>
        <a:bodyPr/>
        <a:lstStyle/>
        <a:p>
          <a:endParaRPr lang="es-ES"/>
        </a:p>
      </dgm:t>
    </dgm:pt>
    <dgm:pt modelId="{ABD60944-0F9D-4116-B0D2-C8678B5D5C47}" type="sibTrans" cxnId="{3880F35F-852B-44D6-BD0F-CC29755BF73D}">
      <dgm:prSet/>
      <dgm:spPr/>
      <dgm:t>
        <a:bodyPr/>
        <a:lstStyle/>
        <a:p>
          <a:endParaRPr lang="es-ES"/>
        </a:p>
      </dgm:t>
    </dgm:pt>
    <dgm:pt modelId="{D0F4FEE3-491D-4C35-8D72-D7BE052E9063}">
      <dgm:prSet phldrT="[Texto]"/>
      <dgm:spPr/>
      <dgm:t>
        <a:bodyPr/>
        <a:lstStyle/>
        <a:p>
          <a:r>
            <a:rPr lang="es-ES" dirty="0" smtClean="0"/>
            <a:t>Herpes Humano tipo 8</a:t>
          </a:r>
          <a:endParaRPr lang="es-ES" dirty="0"/>
        </a:p>
      </dgm:t>
    </dgm:pt>
    <dgm:pt modelId="{CDF2A7AF-CF01-47F2-A191-55FF8059B317}" type="parTrans" cxnId="{E2BAD7E7-86B1-4B6B-B837-26D0DF79BB31}">
      <dgm:prSet/>
      <dgm:spPr/>
      <dgm:t>
        <a:bodyPr/>
        <a:lstStyle/>
        <a:p>
          <a:endParaRPr lang="es-ES"/>
        </a:p>
      </dgm:t>
    </dgm:pt>
    <dgm:pt modelId="{6D2ACAD9-D1EA-444D-933A-3B13248FCCC2}" type="sibTrans" cxnId="{E2BAD7E7-86B1-4B6B-B837-26D0DF79BB31}">
      <dgm:prSet/>
      <dgm:spPr/>
      <dgm:t>
        <a:bodyPr/>
        <a:lstStyle/>
        <a:p>
          <a:endParaRPr lang="es-ES"/>
        </a:p>
      </dgm:t>
    </dgm:pt>
    <dgm:pt modelId="{6A84B067-D73E-4562-BDB9-EBDAD5618230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000" dirty="0" smtClean="0"/>
            <a:t>Virus transmisible por transfusión</a:t>
          </a:r>
        </a:p>
        <a:p>
          <a:r>
            <a:rPr lang="es-ES" sz="2000" dirty="0" smtClean="0"/>
            <a:t>(TTV) </a:t>
          </a:r>
          <a:endParaRPr lang="es-ES" sz="2000" dirty="0"/>
        </a:p>
      </dgm:t>
    </dgm:pt>
    <dgm:pt modelId="{EB8E0503-75CF-4C2F-9D79-2BDDF944A7AC}" type="parTrans" cxnId="{E1F160AA-EEBE-46A5-9D99-A8074EF2427A}">
      <dgm:prSet/>
      <dgm:spPr/>
      <dgm:t>
        <a:bodyPr/>
        <a:lstStyle/>
        <a:p>
          <a:endParaRPr lang="es-ES"/>
        </a:p>
      </dgm:t>
    </dgm:pt>
    <dgm:pt modelId="{8EBF4B80-11BB-4D39-B8C4-D53508F42C1B}" type="sibTrans" cxnId="{E1F160AA-EEBE-46A5-9D99-A8074EF2427A}">
      <dgm:prSet/>
      <dgm:spPr/>
      <dgm:t>
        <a:bodyPr/>
        <a:lstStyle/>
        <a:p>
          <a:endParaRPr lang="es-ES"/>
        </a:p>
      </dgm:t>
    </dgm:pt>
    <dgm:pt modelId="{C92FFF2A-5BD2-48B9-8760-62BE18BB84D6}">
      <dgm:prSet phldrT="[Texto]"/>
      <dgm:spPr/>
      <dgm:t>
        <a:bodyPr/>
        <a:lstStyle/>
        <a:p>
          <a:r>
            <a:rPr lang="es-ES" dirty="0" smtClean="0"/>
            <a:t>SEN-V</a:t>
          </a:r>
          <a:endParaRPr lang="es-ES" dirty="0"/>
        </a:p>
      </dgm:t>
    </dgm:pt>
    <dgm:pt modelId="{228B7777-6A20-42E3-9DE1-2E7FB67D755F}" type="parTrans" cxnId="{17EFE25F-F212-495B-B620-4AB5BDC819BD}">
      <dgm:prSet/>
      <dgm:spPr/>
      <dgm:t>
        <a:bodyPr/>
        <a:lstStyle/>
        <a:p>
          <a:endParaRPr lang="es-ES"/>
        </a:p>
      </dgm:t>
    </dgm:pt>
    <dgm:pt modelId="{CCC5BC3C-6732-4D0F-9D9E-C20B519667C2}" type="sibTrans" cxnId="{17EFE25F-F212-495B-B620-4AB5BDC819BD}">
      <dgm:prSet/>
      <dgm:spPr/>
      <dgm:t>
        <a:bodyPr/>
        <a:lstStyle/>
        <a:p>
          <a:endParaRPr lang="es-ES"/>
        </a:p>
      </dgm:t>
    </dgm:pt>
    <dgm:pt modelId="{FCE62C9E-F4DA-4F58-BAB1-61029B069E26}" type="pres">
      <dgm:prSet presAssocID="{06CF8827-2AE9-4225-AE31-D9308A5BA3D9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3034B9D-B7D9-4946-952E-025E93B3CC7D}" type="pres">
      <dgm:prSet presAssocID="{06CF8827-2AE9-4225-AE31-D9308A5BA3D9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C01C3A-59C4-4200-923E-61F7F14A1F1B}" type="pres">
      <dgm:prSet presAssocID="{06CF8827-2AE9-4225-AE31-D9308A5BA3D9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68F845-A1C8-49DA-A09A-B3E17A82422A}" type="pres">
      <dgm:prSet presAssocID="{06CF8827-2AE9-4225-AE31-D9308A5BA3D9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3909E3-0F30-448E-9F15-20CABCCDB78A}" type="pres">
      <dgm:prSet presAssocID="{06CF8827-2AE9-4225-AE31-D9308A5BA3D9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B223B4D-AF0C-4006-A9A6-6AE09D22A9C0}" type="presOf" srcId="{6A84B067-D73E-4562-BDB9-EBDAD5618230}" destId="{5B68F845-A1C8-49DA-A09A-B3E17A82422A}" srcOrd="0" destOrd="0" presId="urn:microsoft.com/office/officeart/2005/8/layout/pyramid4"/>
    <dgm:cxn modelId="{17EFE25F-F212-495B-B620-4AB5BDC819BD}" srcId="{06CF8827-2AE9-4225-AE31-D9308A5BA3D9}" destId="{C92FFF2A-5BD2-48B9-8760-62BE18BB84D6}" srcOrd="3" destOrd="0" parTransId="{228B7777-6A20-42E3-9DE1-2E7FB67D755F}" sibTransId="{CCC5BC3C-6732-4D0F-9D9E-C20B519667C2}"/>
    <dgm:cxn modelId="{E2BAD7E7-86B1-4B6B-B837-26D0DF79BB31}" srcId="{06CF8827-2AE9-4225-AE31-D9308A5BA3D9}" destId="{D0F4FEE3-491D-4C35-8D72-D7BE052E9063}" srcOrd="1" destOrd="0" parTransId="{CDF2A7AF-CF01-47F2-A191-55FF8059B317}" sibTransId="{6D2ACAD9-D1EA-444D-933A-3B13248FCCC2}"/>
    <dgm:cxn modelId="{06B8F4F0-132B-4FF4-8344-3B9B1F30384A}" type="presOf" srcId="{06CF8827-2AE9-4225-AE31-D9308A5BA3D9}" destId="{FCE62C9E-F4DA-4F58-BAB1-61029B069E26}" srcOrd="0" destOrd="0" presId="urn:microsoft.com/office/officeart/2005/8/layout/pyramid4"/>
    <dgm:cxn modelId="{E1F160AA-EEBE-46A5-9D99-A8074EF2427A}" srcId="{06CF8827-2AE9-4225-AE31-D9308A5BA3D9}" destId="{6A84B067-D73E-4562-BDB9-EBDAD5618230}" srcOrd="2" destOrd="0" parTransId="{EB8E0503-75CF-4C2F-9D79-2BDDF944A7AC}" sibTransId="{8EBF4B80-11BB-4D39-B8C4-D53508F42C1B}"/>
    <dgm:cxn modelId="{4C575F27-2B71-499D-BEEF-06A861B57947}" type="presOf" srcId="{D0F4FEE3-491D-4C35-8D72-D7BE052E9063}" destId="{24C01C3A-59C4-4200-923E-61F7F14A1F1B}" srcOrd="0" destOrd="0" presId="urn:microsoft.com/office/officeart/2005/8/layout/pyramid4"/>
    <dgm:cxn modelId="{135E0C83-0E50-4DFE-8829-E0FE9E7ECCDE}" type="presOf" srcId="{C92FFF2A-5BD2-48B9-8760-62BE18BB84D6}" destId="{1D3909E3-0F30-448E-9F15-20CABCCDB78A}" srcOrd="0" destOrd="0" presId="urn:microsoft.com/office/officeart/2005/8/layout/pyramid4"/>
    <dgm:cxn modelId="{3880F35F-852B-44D6-BD0F-CC29755BF73D}" srcId="{06CF8827-2AE9-4225-AE31-D9308A5BA3D9}" destId="{8DEAD076-EADC-4799-BFCB-75B83FA8DA3E}" srcOrd="0" destOrd="0" parTransId="{15A0B79A-F90C-484D-9E14-70B104DCBDB1}" sibTransId="{ABD60944-0F9D-4116-B0D2-C8678B5D5C47}"/>
    <dgm:cxn modelId="{21A6E983-2A3C-4DFF-8E1B-F65A2001FDD3}" type="presOf" srcId="{8DEAD076-EADC-4799-BFCB-75B83FA8DA3E}" destId="{53034B9D-B7D9-4946-952E-025E93B3CC7D}" srcOrd="0" destOrd="0" presId="urn:microsoft.com/office/officeart/2005/8/layout/pyramid4"/>
    <dgm:cxn modelId="{CB3387C1-AEF0-4368-A5F7-78ED2EAAEAE9}" type="presParOf" srcId="{FCE62C9E-F4DA-4F58-BAB1-61029B069E26}" destId="{53034B9D-B7D9-4946-952E-025E93B3CC7D}" srcOrd="0" destOrd="0" presId="urn:microsoft.com/office/officeart/2005/8/layout/pyramid4"/>
    <dgm:cxn modelId="{E2C95CC7-005E-4CA7-B038-B2357C13CF36}" type="presParOf" srcId="{FCE62C9E-F4DA-4F58-BAB1-61029B069E26}" destId="{24C01C3A-59C4-4200-923E-61F7F14A1F1B}" srcOrd="1" destOrd="0" presId="urn:microsoft.com/office/officeart/2005/8/layout/pyramid4"/>
    <dgm:cxn modelId="{D4AC0086-65B6-4EF6-9B7C-B4550E88E2FC}" type="presParOf" srcId="{FCE62C9E-F4DA-4F58-BAB1-61029B069E26}" destId="{5B68F845-A1C8-49DA-A09A-B3E17A82422A}" srcOrd="2" destOrd="0" presId="urn:microsoft.com/office/officeart/2005/8/layout/pyramid4"/>
    <dgm:cxn modelId="{75B1D89D-509C-4223-81A0-7C458FC1F565}" type="presParOf" srcId="{FCE62C9E-F4DA-4F58-BAB1-61029B069E26}" destId="{1D3909E3-0F30-448E-9F15-20CABCCDB78A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C2DD83-1AA9-48A2-B139-3C5FDA309DAE}">
      <dsp:nvSpPr>
        <dsp:cNvPr id="0" name=""/>
        <dsp:cNvSpPr/>
      </dsp:nvSpPr>
      <dsp:spPr>
        <a:xfrm>
          <a:off x="0" y="405469"/>
          <a:ext cx="8064896" cy="159705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 smtClean="0"/>
            <a:t>Analizar las enfermedades emergentes  de las trasfusiones. </a:t>
          </a:r>
          <a:endParaRPr lang="es-ES" sz="4000" kern="1200" dirty="0"/>
        </a:p>
      </dsp:txBody>
      <dsp:txXfrm>
        <a:off x="0" y="405469"/>
        <a:ext cx="8064896" cy="1597050"/>
      </dsp:txXfrm>
    </dsp:sp>
    <dsp:sp modelId="{3D4AAAE6-1748-44A6-A7CB-922ADBB3F8E7}">
      <dsp:nvSpPr>
        <dsp:cNvPr id="0" name=""/>
        <dsp:cNvSpPr/>
      </dsp:nvSpPr>
      <dsp:spPr>
        <a:xfrm>
          <a:off x="0" y="2189720"/>
          <a:ext cx="8064896" cy="1597050"/>
        </a:xfrm>
        <a:prstGeom prst="roundRect">
          <a:avLst/>
        </a:prstGeom>
        <a:gradFill rotWithShape="0">
          <a:gsLst>
            <a:gs pos="0">
              <a:schemeClr val="accent3">
                <a:hueOff val="-16539272"/>
                <a:satOff val="26822"/>
                <a:lumOff val="197"/>
                <a:alphaOff val="0"/>
                <a:shade val="51000"/>
                <a:satMod val="130000"/>
              </a:schemeClr>
            </a:gs>
            <a:gs pos="80000">
              <a:schemeClr val="accent3">
                <a:hueOff val="-16539272"/>
                <a:satOff val="26822"/>
                <a:lumOff val="197"/>
                <a:alphaOff val="0"/>
                <a:shade val="93000"/>
                <a:satMod val="130000"/>
              </a:schemeClr>
            </a:gs>
            <a:gs pos="100000">
              <a:schemeClr val="accent3">
                <a:hueOff val="-16539272"/>
                <a:satOff val="26822"/>
                <a:lumOff val="19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 smtClean="0"/>
            <a:t>Conocer las medidas que aseguran la seguridad sanguínea.</a:t>
          </a:r>
          <a:endParaRPr lang="es-ES" sz="4000" kern="1200" dirty="0"/>
        </a:p>
      </dsp:txBody>
      <dsp:txXfrm>
        <a:off x="0" y="2189720"/>
        <a:ext cx="8064896" cy="15970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034B9D-B7D9-4946-952E-025E93B3CC7D}">
      <dsp:nvSpPr>
        <dsp:cNvPr id="0" name=""/>
        <dsp:cNvSpPr/>
      </dsp:nvSpPr>
      <dsp:spPr>
        <a:xfrm>
          <a:off x="2775576" y="0"/>
          <a:ext cx="2729768" cy="2729768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Virus de la Hepatitis G</a:t>
          </a:r>
          <a:endParaRPr lang="es-ES" sz="2400" kern="1200" dirty="0"/>
        </a:p>
      </dsp:txBody>
      <dsp:txXfrm>
        <a:off x="2775576" y="0"/>
        <a:ext cx="2729768" cy="2729768"/>
      </dsp:txXfrm>
    </dsp:sp>
    <dsp:sp modelId="{24C01C3A-59C4-4200-923E-61F7F14A1F1B}">
      <dsp:nvSpPr>
        <dsp:cNvPr id="0" name=""/>
        <dsp:cNvSpPr/>
      </dsp:nvSpPr>
      <dsp:spPr>
        <a:xfrm>
          <a:off x="1410691" y="2729768"/>
          <a:ext cx="2729768" cy="2729768"/>
        </a:xfrm>
        <a:prstGeom prst="triangle">
          <a:avLst/>
        </a:prstGeom>
        <a:solidFill>
          <a:schemeClr val="accent3">
            <a:hueOff val="-5513091"/>
            <a:satOff val="8941"/>
            <a:lumOff val="6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Herpes Humano tipo 8</a:t>
          </a:r>
          <a:endParaRPr lang="es-ES" sz="2600" kern="1200" dirty="0"/>
        </a:p>
      </dsp:txBody>
      <dsp:txXfrm>
        <a:off x="1410691" y="2729768"/>
        <a:ext cx="2729768" cy="2729768"/>
      </dsp:txXfrm>
    </dsp:sp>
    <dsp:sp modelId="{5B68F845-A1C8-49DA-A09A-B3E17A82422A}">
      <dsp:nvSpPr>
        <dsp:cNvPr id="0" name=""/>
        <dsp:cNvSpPr/>
      </dsp:nvSpPr>
      <dsp:spPr>
        <a:xfrm rot="10800000">
          <a:off x="2775576" y="2729768"/>
          <a:ext cx="2729768" cy="2729768"/>
        </a:xfrm>
        <a:prstGeom prst="triangle">
          <a:avLst/>
        </a:prstGeom>
        <a:solidFill>
          <a:schemeClr val="accent3">
            <a:hueOff val="-11026182"/>
            <a:satOff val="17881"/>
            <a:lumOff val="13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Virus transmisible por transfusión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(TTV) </a:t>
          </a:r>
          <a:endParaRPr lang="es-ES" sz="2000" kern="1200" dirty="0"/>
        </a:p>
      </dsp:txBody>
      <dsp:txXfrm rot="10800000">
        <a:off x="2775576" y="2729768"/>
        <a:ext cx="2729768" cy="2729768"/>
      </dsp:txXfrm>
    </dsp:sp>
    <dsp:sp modelId="{1D3909E3-0F30-448E-9F15-20CABCCDB78A}">
      <dsp:nvSpPr>
        <dsp:cNvPr id="0" name=""/>
        <dsp:cNvSpPr/>
      </dsp:nvSpPr>
      <dsp:spPr>
        <a:xfrm>
          <a:off x="4140460" y="2729768"/>
          <a:ext cx="2729768" cy="2729768"/>
        </a:xfrm>
        <a:prstGeom prst="triangle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SEN-V</a:t>
          </a:r>
          <a:endParaRPr lang="es-ES" sz="2600" kern="1200" dirty="0"/>
        </a:p>
      </dsp:txBody>
      <dsp:txXfrm>
        <a:off x="4140460" y="2729768"/>
        <a:ext cx="2729768" cy="27297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42B27-4FF1-492B-812C-33A92700B9C3}" type="datetimeFigureOut">
              <a:rPr lang="es-ES" smtClean="0"/>
              <a:pPr/>
              <a:t>19/08/2013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1A907-2DA3-45B6-977E-6E7EE6E9EF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484_examp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72008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TRASMISIÓN DE ENFERMEDADES EMERGENTES A TRAVÉS DE LA TRASFUSIÓN SANGUÍNEA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3861048"/>
            <a:ext cx="8496944" cy="1752600"/>
          </a:xfrm>
        </p:spPr>
        <p:txBody>
          <a:bodyPr>
            <a:noAutofit/>
          </a:bodyPr>
          <a:lstStyle/>
          <a:p>
            <a:r>
              <a:rPr lang="es-ES" sz="2000" dirty="0">
                <a:solidFill>
                  <a:schemeClr val="tx1"/>
                </a:solidFill>
              </a:rPr>
              <a:t>María José García </a:t>
            </a:r>
            <a:r>
              <a:rPr lang="es-ES" sz="2000" dirty="0" smtClean="0">
                <a:solidFill>
                  <a:schemeClr val="tx1"/>
                </a:solidFill>
              </a:rPr>
              <a:t>Díaz, </a:t>
            </a:r>
            <a:r>
              <a:rPr lang="es-ES" sz="2000" dirty="0">
                <a:solidFill>
                  <a:schemeClr val="tx1"/>
                </a:solidFill>
              </a:rPr>
              <a:t>Marta Bernal </a:t>
            </a:r>
            <a:r>
              <a:rPr lang="es-ES" sz="2000" dirty="0" smtClean="0">
                <a:solidFill>
                  <a:schemeClr val="tx1"/>
                </a:solidFill>
              </a:rPr>
              <a:t>Barquero, </a:t>
            </a:r>
            <a:r>
              <a:rPr lang="es-ES" sz="2000" dirty="0">
                <a:solidFill>
                  <a:schemeClr val="tx1"/>
                </a:solidFill>
              </a:rPr>
              <a:t>María Camino Álvarez </a:t>
            </a:r>
            <a:r>
              <a:rPr lang="es-ES" sz="2000" dirty="0" smtClean="0">
                <a:solidFill>
                  <a:schemeClr val="tx1"/>
                </a:solidFill>
              </a:rPr>
              <a:t>Martínez, </a:t>
            </a:r>
            <a:r>
              <a:rPr lang="es-ES" sz="2000" dirty="0">
                <a:solidFill>
                  <a:schemeClr val="tx1"/>
                </a:solidFill>
              </a:rPr>
              <a:t>Carmen Rosario Illán </a:t>
            </a:r>
            <a:r>
              <a:rPr lang="es-ES" sz="2000" dirty="0" smtClean="0">
                <a:solidFill>
                  <a:schemeClr val="tx1"/>
                </a:solidFill>
              </a:rPr>
              <a:t>Noguera, </a:t>
            </a:r>
            <a:r>
              <a:rPr lang="es-ES" sz="2000" dirty="0">
                <a:solidFill>
                  <a:schemeClr val="tx1"/>
                </a:solidFill>
              </a:rPr>
              <a:t>Francisca Guillén </a:t>
            </a:r>
            <a:r>
              <a:rPr lang="es-ES" sz="2000" dirty="0" smtClean="0">
                <a:solidFill>
                  <a:schemeClr val="tx1"/>
                </a:solidFill>
              </a:rPr>
              <a:t>Pérez, </a:t>
            </a:r>
            <a:r>
              <a:rPr lang="es-ES" sz="2000" dirty="0">
                <a:solidFill>
                  <a:schemeClr val="tx1"/>
                </a:solidFill>
              </a:rPr>
              <a:t>Manuel Martínez </a:t>
            </a:r>
            <a:r>
              <a:rPr lang="es-ES" sz="2000" dirty="0" smtClean="0">
                <a:solidFill>
                  <a:schemeClr val="tx1"/>
                </a:solidFill>
              </a:rPr>
              <a:t>Rabadán,  </a:t>
            </a:r>
            <a:r>
              <a:rPr lang="es-ES" sz="2000" dirty="0">
                <a:solidFill>
                  <a:schemeClr val="tx1"/>
                </a:solidFill>
              </a:rPr>
              <a:t>Silvia  García </a:t>
            </a:r>
            <a:r>
              <a:rPr lang="es-ES" sz="2000" dirty="0" smtClean="0">
                <a:solidFill>
                  <a:schemeClr val="tx1"/>
                </a:solidFill>
              </a:rPr>
              <a:t>Díaz, </a:t>
            </a:r>
            <a:r>
              <a:rPr lang="es-ES" sz="2000" dirty="0">
                <a:solidFill>
                  <a:schemeClr val="tx1"/>
                </a:solidFill>
              </a:rPr>
              <a:t>Luisa María Pina Díaz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619672" y="5805264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2123728" y="5517232"/>
            <a:ext cx="5112568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700" b="1" i="1" dirty="0"/>
              <a:t>18° CONGRESO DE ENFERMERÍA </a:t>
            </a:r>
            <a:r>
              <a:rPr lang="es-ES" sz="2700" b="1" i="1" dirty="0" smtClean="0"/>
              <a:t>HEMATOLÓGICA</a:t>
            </a:r>
            <a:endParaRPr lang="es-ES" sz="2700" b="1" i="1" dirty="0"/>
          </a:p>
        </p:txBody>
      </p:sp>
      <p:pic>
        <p:nvPicPr>
          <p:cNvPr id="7" name="6 Imagen" descr="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88640"/>
            <a:ext cx="8064896" cy="12241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484_examp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72008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TRASMISIÓN DE ENFERMEDADES EMERGENTES A TRAVÉS DE LA TRASFUSIÓN SANGUÍNEA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3861048"/>
            <a:ext cx="8496944" cy="1752600"/>
          </a:xfrm>
        </p:spPr>
        <p:txBody>
          <a:bodyPr>
            <a:noAutofit/>
          </a:bodyPr>
          <a:lstStyle/>
          <a:p>
            <a:r>
              <a:rPr lang="es-ES" sz="2000" dirty="0">
                <a:solidFill>
                  <a:schemeClr val="tx1"/>
                </a:solidFill>
              </a:rPr>
              <a:t>María José García </a:t>
            </a:r>
            <a:r>
              <a:rPr lang="es-ES" sz="2000" dirty="0" smtClean="0">
                <a:solidFill>
                  <a:schemeClr val="tx1"/>
                </a:solidFill>
              </a:rPr>
              <a:t>Díaz, </a:t>
            </a:r>
            <a:r>
              <a:rPr lang="es-ES" sz="2000" dirty="0">
                <a:solidFill>
                  <a:schemeClr val="tx1"/>
                </a:solidFill>
              </a:rPr>
              <a:t>Marta Bernal </a:t>
            </a:r>
            <a:r>
              <a:rPr lang="es-ES" sz="2000" dirty="0" smtClean="0">
                <a:solidFill>
                  <a:schemeClr val="tx1"/>
                </a:solidFill>
              </a:rPr>
              <a:t>Barquero, </a:t>
            </a:r>
            <a:r>
              <a:rPr lang="es-ES" sz="2000" dirty="0">
                <a:solidFill>
                  <a:schemeClr val="tx1"/>
                </a:solidFill>
              </a:rPr>
              <a:t>María Camino Álvarez </a:t>
            </a:r>
            <a:r>
              <a:rPr lang="es-ES" sz="2000" dirty="0" smtClean="0">
                <a:solidFill>
                  <a:schemeClr val="tx1"/>
                </a:solidFill>
              </a:rPr>
              <a:t>Martínez, </a:t>
            </a:r>
            <a:r>
              <a:rPr lang="es-ES" sz="2000" dirty="0">
                <a:solidFill>
                  <a:schemeClr val="tx1"/>
                </a:solidFill>
              </a:rPr>
              <a:t>Carmen Rosario Illán </a:t>
            </a:r>
            <a:r>
              <a:rPr lang="es-ES" sz="2000" dirty="0" smtClean="0">
                <a:solidFill>
                  <a:schemeClr val="tx1"/>
                </a:solidFill>
              </a:rPr>
              <a:t>Noguera, </a:t>
            </a:r>
            <a:r>
              <a:rPr lang="es-ES" sz="2000" dirty="0">
                <a:solidFill>
                  <a:schemeClr val="tx1"/>
                </a:solidFill>
              </a:rPr>
              <a:t>Francisca Guillén </a:t>
            </a:r>
            <a:r>
              <a:rPr lang="es-ES" sz="2000" dirty="0" smtClean="0">
                <a:solidFill>
                  <a:schemeClr val="tx1"/>
                </a:solidFill>
              </a:rPr>
              <a:t>Pérez, </a:t>
            </a:r>
            <a:r>
              <a:rPr lang="es-ES" sz="2000" dirty="0">
                <a:solidFill>
                  <a:schemeClr val="tx1"/>
                </a:solidFill>
              </a:rPr>
              <a:t>Manuel Martínez </a:t>
            </a:r>
            <a:r>
              <a:rPr lang="es-ES" sz="2000" dirty="0" smtClean="0">
                <a:solidFill>
                  <a:schemeClr val="tx1"/>
                </a:solidFill>
              </a:rPr>
              <a:t>Rabadán,  </a:t>
            </a:r>
            <a:r>
              <a:rPr lang="es-ES" sz="2000" dirty="0">
                <a:solidFill>
                  <a:schemeClr val="tx1"/>
                </a:solidFill>
              </a:rPr>
              <a:t>Silvia  García </a:t>
            </a:r>
            <a:r>
              <a:rPr lang="es-ES" sz="2000" dirty="0" smtClean="0">
                <a:solidFill>
                  <a:schemeClr val="tx1"/>
                </a:solidFill>
              </a:rPr>
              <a:t>Díaz, </a:t>
            </a:r>
            <a:r>
              <a:rPr lang="es-ES" sz="2000" dirty="0">
                <a:solidFill>
                  <a:schemeClr val="tx1"/>
                </a:solidFill>
              </a:rPr>
              <a:t>Luisa María Pina Díaz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619672" y="5805264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2123728" y="5517232"/>
            <a:ext cx="5112568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700" b="1" i="1" dirty="0"/>
              <a:t>18° CONGRESO DE ENFERMERÍA </a:t>
            </a:r>
            <a:r>
              <a:rPr lang="es-ES" sz="2700" b="1" i="1" dirty="0" smtClean="0"/>
              <a:t>HEMATOLÓGICA</a:t>
            </a:r>
            <a:endParaRPr lang="es-ES" sz="2700" b="1" i="1" dirty="0"/>
          </a:p>
        </p:txBody>
      </p:sp>
      <p:pic>
        <p:nvPicPr>
          <p:cNvPr id="7" name="6 Imagen" descr="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88640"/>
            <a:ext cx="8064896" cy="12241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915816" y="332656"/>
            <a:ext cx="5688632" cy="1109985"/>
          </a:xfrm>
        </p:spPr>
        <p:txBody>
          <a:bodyPr/>
          <a:lstStyle/>
          <a:p>
            <a:r>
              <a:rPr lang="es-ES" b="1" dirty="0" smtClean="0">
                <a:solidFill>
                  <a:srgbClr val="FF0066"/>
                </a:solidFill>
              </a:rPr>
              <a:t>INTRODUCCIÓN</a:t>
            </a:r>
            <a:endParaRPr lang="es-ES" b="1" dirty="0">
              <a:solidFill>
                <a:srgbClr val="FF0066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916832"/>
            <a:ext cx="8496944" cy="4392488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" sz="2800" dirty="0">
                <a:solidFill>
                  <a:schemeClr val="tx1"/>
                </a:solidFill>
              </a:rPr>
              <a:t>Existe un amplio número de enfermedades infecciosas emergentes y re-emergentes que son trasmitidas a través de las trasfusiones </a:t>
            </a:r>
            <a:r>
              <a:rPr lang="es-ES" sz="2800" dirty="0" smtClean="0">
                <a:solidFill>
                  <a:schemeClr val="tx1"/>
                </a:solidFill>
              </a:rPr>
              <a:t>sanguíneas.</a:t>
            </a:r>
          </a:p>
          <a:p>
            <a:pPr algn="just"/>
            <a:endParaRPr lang="es-ES" sz="28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ES" sz="2800" dirty="0" smtClean="0">
                <a:solidFill>
                  <a:schemeClr val="tx1"/>
                </a:solidFill>
              </a:rPr>
              <a:t>La razón por la que se produce este hecho es la </a:t>
            </a:r>
            <a:r>
              <a:rPr lang="es-ES" sz="2800" dirty="0">
                <a:solidFill>
                  <a:schemeClr val="tx1"/>
                </a:solidFill>
              </a:rPr>
              <a:t>inexistencia de pruebas serológicas de pesquisaje que prevean este </a:t>
            </a:r>
            <a:r>
              <a:rPr lang="es-ES" sz="2800" dirty="0" smtClean="0">
                <a:solidFill>
                  <a:schemeClr val="tx1"/>
                </a:solidFill>
              </a:rPr>
              <a:t>suceso</a:t>
            </a:r>
            <a:r>
              <a:rPr lang="es-ES" sz="2800" dirty="0" smtClean="0">
                <a:solidFill>
                  <a:schemeClr val="tx1"/>
                </a:solidFill>
              </a:rPr>
              <a:t>. </a:t>
            </a:r>
            <a:endParaRPr lang="es-ES" sz="2800" dirty="0" smtClean="0">
              <a:solidFill>
                <a:schemeClr val="tx1"/>
              </a:solidFill>
            </a:endParaRPr>
          </a:p>
          <a:p>
            <a:pPr algn="just"/>
            <a:endParaRPr lang="es-ES" sz="28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s-ES" sz="2800" dirty="0">
              <a:solidFill>
                <a:schemeClr val="tx1"/>
              </a:solidFill>
            </a:endParaRPr>
          </a:p>
        </p:txBody>
      </p:sp>
      <p:pic>
        <p:nvPicPr>
          <p:cNvPr id="5" name="4 Imagen" descr="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76672"/>
            <a:ext cx="3384376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03848" y="332656"/>
            <a:ext cx="5688632" cy="1109985"/>
          </a:xfrm>
        </p:spPr>
        <p:txBody>
          <a:bodyPr/>
          <a:lstStyle/>
          <a:p>
            <a:r>
              <a:rPr lang="es-ES" b="1" dirty="0" smtClean="0">
                <a:solidFill>
                  <a:srgbClr val="FF0066"/>
                </a:solidFill>
              </a:rPr>
              <a:t>INTRODUCCIÓN II</a:t>
            </a:r>
            <a:endParaRPr lang="es-ES" b="1" dirty="0">
              <a:solidFill>
                <a:srgbClr val="FF0066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916832"/>
            <a:ext cx="8208912" cy="4536504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Las consecuencias de esta situación recae directamente sobre los pacientes, los cuales tienen un </a:t>
            </a:r>
            <a:r>
              <a:rPr lang="es-ES" dirty="0" smtClean="0">
                <a:solidFill>
                  <a:schemeClr val="tx1"/>
                </a:solidFill>
              </a:rPr>
              <a:t>mayor riesgo </a:t>
            </a:r>
            <a:r>
              <a:rPr lang="es-ES" dirty="0" smtClean="0">
                <a:solidFill>
                  <a:schemeClr val="tx1"/>
                </a:solidFill>
              </a:rPr>
              <a:t>de recibir productos </a:t>
            </a:r>
            <a:r>
              <a:rPr lang="es-ES" dirty="0" smtClean="0">
                <a:solidFill>
                  <a:schemeClr val="tx1"/>
                </a:solidFill>
              </a:rPr>
              <a:t>contaminados durante las transfusiones. </a:t>
            </a:r>
            <a:endParaRPr lang="es-ES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es-ES" dirty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De esta forma, el personal sanitario es el encargado de asegurar la protección  sanguínea mediante las medidas de seguridad y control.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5" name="4 Imagen" descr="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76672"/>
            <a:ext cx="3384376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915816" y="332656"/>
            <a:ext cx="5688632" cy="1109985"/>
          </a:xfrm>
        </p:spPr>
        <p:txBody>
          <a:bodyPr/>
          <a:lstStyle/>
          <a:p>
            <a:r>
              <a:rPr lang="es-ES" b="1" dirty="0" smtClean="0">
                <a:solidFill>
                  <a:srgbClr val="FF0066"/>
                </a:solidFill>
              </a:rPr>
              <a:t>OBJETIVOS</a:t>
            </a:r>
            <a:endParaRPr lang="es-ES" b="1" dirty="0">
              <a:solidFill>
                <a:srgbClr val="FF0066"/>
              </a:solidFill>
            </a:endParaRPr>
          </a:p>
        </p:txBody>
      </p:sp>
      <p:pic>
        <p:nvPicPr>
          <p:cNvPr id="5" name="4 Imagen" descr="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76672"/>
            <a:ext cx="3384376" cy="864096"/>
          </a:xfrm>
          <a:prstGeom prst="rect">
            <a:avLst/>
          </a:prstGeom>
        </p:spPr>
      </p:pic>
      <p:graphicFrame>
        <p:nvGraphicFramePr>
          <p:cNvPr id="7" name="6 Diagrama"/>
          <p:cNvGraphicFramePr/>
          <p:nvPr/>
        </p:nvGraphicFramePr>
        <p:xfrm>
          <a:off x="467544" y="1829048"/>
          <a:ext cx="8064896" cy="41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347864" y="332656"/>
            <a:ext cx="5688632" cy="1109985"/>
          </a:xfrm>
        </p:spPr>
        <p:txBody>
          <a:bodyPr/>
          <a:lstStyle/>
          <a:p>
            <a:r>
              <a:rPr lang="es-ES" b="1" dirty="0">
                <a:solidFill>
                  <a:srgbClr val="FF0066"/>
                </a:solidFill>
              </a:rPr>
              <a:t>MATERIAL Y MÉTODO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7920880" cy="4032448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>
                <a:solidFill>
                  <a:schemeClr val="tx1"/>
                </a:solidFill>
              </a:rPr>
              <a:t>Búsqueda Bibliográfica en</a:t>
            </a:r>
            <a:r>
              <a:rPr lang="es-ES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endParaRPr lang="es-ES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Bases de datos de habla hispánica como: Scielo, Cuiden y Dialnet.</a:t>
            </a:r>
          </a:p>
          <a:p>
            <a:pPr algn="just"/>
            <a:endParaRPr lang="es-ES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Bases de datos de habla </a:t>
            </a:r>
            <a:r>
              <a:rPr lang="es-ES" dirty="0" smtClean="0">
                <a:solidFill>
                  <a:schemeClr val="tx1"/>
                </a:solidFill>
              </a:rPr>
              <a:t>inglesa </a:t>
            </a:r>
            <a:r>
              <a:rPr lang="es-ES" dirty="0" smtClean="0">
                <a:solidFill>
                  <a:schemeClr val="tx1"/>
                </a:solidFill>
              </a:rPr>
              <a:t>como: ISI Web of Knowledge y Medline. 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5" name="4 Imagen" descr="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76672"/>
            <a:ext cx="3384376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491880" y="332656"/>
            <a:ext cx="5688632" cy="1109985"/>
          </a:xfrm>
        </p:spPr>
        <p:txBody>
          <a:bodyPr/>
          <a:lstStyle/>
          <a:p>
            <a:r>
              <a:rPr lang="es-ES" b="1" dirty="0" smtClean="0">
                <a:solidFill>
                  <a:srgbClr val="FF0066"/>
                </a:solidFill>
              </a:rPr>
              <a:t>MATERIAL Y MÉTODO II</a:t>
            </a:r>
            <a:endParaRPr lang="es-ES" dirty="0">
              <a:solidFill>
                <a:srgbClr val="FF0066"/>
              </a:solidFill>
            </a:endParaRPr>
          </a:p>
        </p:txBody>
      </p:sp>
      <p:pic>
        <p:nvPicPr>
          <p:cNvPr id="5" name="4 Imagen" descr="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513442"/>
            <a:ext cx="3240360" cy="827326"/>
          </a:xfrm>
          <a:prstGeom prst="rect">
            <a:avLst/>
          </a:prstGeom>
        </p:spPr>
      </p:pic>
      <p:sp>
        <p:nvSpPr>
          <p:cNvPr id="6" name="2 Subtítulo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7920880" cy="4392488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>
                <a:solidFill>
                  <a:schemeClr val="tx1"/>
                </a:solidFill>
              </a:rPr>
              <a:t>Nuestra investigación se </a:t>
            </a:r>
            <a:r>
              <a:rPr lang="es-ES" dirty="0" smtClean="0">
                <a:solidFill>
                  <a:schemeClr val="tx1"/>
                </a:solidFill>
              </a:rPr>
              <a:t>centró </a:t>
            </a:r>
            <a:r>
              <a:rPr lang="es-ES" dirty="0" smtClean="0">
                <a:solidFill>
                  <a:schemeClr val="tx1"/>
                </a:solidFill>
              </a:rPr>
              <a:t>en el análisis de documentos publicados durante el periodo de tiempo comprendido entre </a:t>
            </a:r>
            <a:r>
              <a:rPr lang="es-ES" b="1" dirty="0" smtClean="0">
                <a:solidFill>
                  <a:schemeClr val="tx1"/>
                </a:solidFill>
              </a:rPr>
              <a:t>2007 a 2013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ES" dirty="0">
              <a:solidFill>
                <a:schemeClr val="tx1"/>
              </a:solidFill>
            </a:endParaRPr>
          </a:p>
          <a:p>
            <a:pPr algn="just"/>
            <a:r>
              <a:rPr lang="es-ES" dirty="0">
                <a:solidFill>
                  <a:schemeClr val="tx1"/>
                </a:solidFill>
              </a:rPr>
              <a:t>Los descriptores utilizados son una asociación de palabras entre: </a:t>
            </a:r>
            <a:r>
              <a:rPr lang="es-ES" b="1" dirty="0">
                <a:solidFill>
                  <a:schemeClr val="tx1"/>
                </a:solidFill>
              </a:rPr>
              <a:t>enfermedades emergentes, trasfusión sanguínea y medidas de seguridad. </a:t>
            </a:r>
          </a:p>
          <a:p>
            <a:pPr algn="just"/>
            <a:r>
              <a:rPr lang="es-ES" dirty="0" smtClean="0">
                <a:solidFill>
                  <a:schemeClr val="tx1"/>
                </a:solidFill>
              </a:rPr>
              <a:t> 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915816" y="332656"/>
            <a:ext cx="5688632" cy="1109985"/>
          </a:xfrm>
        </p:spPr>
        <p:txBody>
          <a:bodyPr/>
          <a:lstStyle/>
          <a:p>
            <a:r>
              <a:rPr lang="es-ES" b="1" dirty="0" smtClean="0">
                <a:solidFill>
                  <a:srgbClr val="FF0066"/>
                </a:solidFill>
              </a:rPr>
              <a:t>RESULTADOS</a:t>
            </a:r>
            <a:endParaRPr lang="es-ES" b="1" dirty="0">
              <a:solidFill>
                <a:srgbClr val="FF0066"/>
              </a:solidFill>
            </a:endParaRPr>
          </a:p>
        </p:txBody>
      </p:sp>
      <p:pic>
        <p:nvPicPr>
          <p:cNvPr id="5" name="4 Imagen" descr="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76672"/>
            <a:ext cx="3384376" cy="864096"/>
          </a:xfrm>
          <a:prstGeom prst="rect">
            <a:avLst/>
          </a:prstGeom>
        </p:spPr>
      </p:pic>
      <p:sp>
        <p:nvSpPr>
          <p:cNvPr id="6" name="2 Subtítulo"/>
          <p:cNvSpPr>
            <a:spLocks noGrp="1"/>
          </p:cNvSpPr>
          <p:nvPr>
            <p:ph type="subTitle" idx="1"/>
          </p:nvPr>
        </p:nvSpPr>
        <p:spPr>
          <a:xfrm>
            <a:off x="0" y="1628800"/>
            <a:ext cx="4499992" cy="1872208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Los principales agentes </a:t>
            </a:r>
            <a:r>
              <a:rPr lang="es-ES" dirty="0">
                <a:solidFill>
                  <a:schemeClr val="tx1"/>
                </a:solidFill>
              </a:rPr>
              <a:t>biológicos </a:t>
            </a:r>
            <a:r>
              <a:rPr lang="es-ES" dirty="0" smtClean="0">
                <a:solidFill>
                  <a:schemeClr val="tx1"/>
                </a:solidFill>
              </a:rPr>
              <a:t>que producen </a:t>
            </a:r>
            <a:r>
              <a:rPr lang="es-ES" dirty="0">
                <a:solidFill>
                  <a:schemeClr val="tx1"/>
                </a:solidFill>
              </a:rPr>
              <a:t>las infecciones </a:t>
            </a:r>
            <a:r>
              <a:rPr lang="es-ES" dirty="0" smtClean="0">
                <a:solidFill>
                  <a:schemeClr val="tx1"/>
                </a:solidFill>
              </a:rPr>
              <a:t>transfusionales son:</a:t>
            </a:r>
            <a:endParaRPr lang="es-ES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1907704" y="1209824"/>
          <a:ext cx="8280920" cy="5459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915816" y="332656"/>
            <a:ext cx="5688632" cy="1109985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rgbClr val="FF0066"/>
                </a:solidFill>
              </a:rPr>
              <a:t>RESULTADOS</a:t>
            </a:r>
            <a:r>
              <a:rPr lang="es-ES" sz="4800" b="1" dirty="0" smtClean="0">
                <a:solidFill>
                  <a:srgbClr val="FF0066"/>
                </a:solidFill>
              </a:rPr>
              <a:t> II</a:t>
            </a:r>
            <a:endParaRPr lang="es-ES" sz="4800" b="1" dirty="0">
              <a:solidFill>
                <a:srgbClr val="FF0066"/>
              </a:solidFill>
            </a:endParaRPr>
          </a:p>
        </p:txBody>
      </p:sp>
      <p:pic>
        <p:nvPicPr>
          <p:cNvPr id="5" name="4 Imagen" descr="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76672"/>
            <a:ext cx="3384376" cy="864096"/>
          </a:xfrm>
          <a:prstGeom prst="rect">
            <a:avLst/>
          </a:prstGeom>
        </p:spPr>
      </p:pic>
      <p:sp>
        <p:nvSpPr>
          <p:cNvPr id="6" name="2 Subtítulo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920880" cy="5040560"/>
          </a:xfrm>
        </p:spPr>
        <p:txBody>
          <a:bodyPr>
            <a:noAutofit/>
          </a:bodyPr>
          <a:lstStyle/>
          <a:p>
            <a:pPr algn="just"/>
            <a:r>
              <a:rPr lang="es-ES" dirty="0" smtClean="0">
                <a:solidFill>
                  <a:schemeClr val="tx1"/>
                </a:solidFill>
              </a:rPr>
              <a:t>Las medidas de seguridad que son tomadas por el equipo de salud son las siguientes: </a:t>
            </a:r>
          </a:p>
          <a:p>
            <a:pPr algn="just">
              <a:buFont typeface="Arial" pitchFamily="34" charset="0"/>
              <a:buChar char="•"/>
            </a:pPr>
            <a:r>
              <a:rPr lang="es-ES" sz="3000" dirty="0" smtClean="0">
                <a:solidFill>
                  <a:schemeClr val="tx1"/>
                </a:solidFill>
              </a:rPr>
              <a:t>Donantes </a:t>
            </a:r>
            <a:r>
              <a:rPr lang="es-ES" sz="3000" dirty="0">
                <a:solidFill>
                  <a:schemeClr val="tx1"/>
                </a:solidFill>
              </a:rPr>
              <a:t>voluntarios </a:t>
            </a:r>
            <a:r>
              <a:rPr lang="es-ES" sz="3000" dirty="0" smtClean="0">
                <a:solidFill>
                  <a:schemeClr val="tx1"/>
                </a:solidFill>
              </a:rPr>
              <a:t>habituales.</a:t>
            </a:r>
          </a:p>
          <a:p>
            <a:pPr algn="just">
              <a:buFont typeface="Arial" pitchFamily="34" charset="0"/>
              <a:buChar char="•"/>
            </a:pPr>
            <a:r>
              <a:rPr lang="es-ES" sz="3000" dirty="0">
                <a:solidFill>
                  <a:schemeClr val="tx1"/>
                </a:solidFill>
              </a:rPr>
              <a:t>E</a:t>
            </a:r>
            <a:r>
              <a:rPr lang="es-ES" sz="3000" dirty="0" smtClean="0">
                <a:solidFill>
                  <a:schemeClr val="tx1"/>
                </a:solidFill>
              </a:rPr>
              <a:t>xigencias </a:t>
            </a:r>
            <a:r>
              <a:rPr lang="es-ES" sz="3000" dirty="0">
                <a:solidFill>
                  <a:schemeClr val="tx1"/>
                </a:solidFill>
              </a:rPr>
              <a:t>en el control de acceso a la </a:t>
            </a:r>
            <a:r>
              <a:rPr lang="es-ES" sz="3000" dirty="0" smtClean="0">
                <a:solidFill>
                  <a:schemeClr val="tx1"/>
                </a:solidFill>
              </a:rPr>
              <a:t>donación.</a:t>
            </a:r>
          </a:p>
          <a:p>
            <a:pPr algn="just">
              <a:buFont typeface="Arial" pitchFamily="34" charset="0"/>
              <a:buChar char="•"/>
            </a:pPr>
            <a:r>
              <a:rPr lang="es-ES" sz="3000" dirty="0" smtClean="0">
                <a:solidFill>
                  <a:schemeClr val="tx1"/>
                </a:solidFill>
              </a:rPr>
              <a:t>Educación sanitaria.</a:t>
            </a:r>
          </a:p>
          <a:p>
            <a:pPr algn="just">
              <a:buFont typeface="Arial" pitchFamily="34" charset="0"/>
              <a:buChar char="•"/>
            </a:pPr>
            <a:r>
              <a:rPr lang="es-ES" sz="3000" dirty="0" smtClean="0">
                <a:solidFill>
                  <a:schemeClr val="tx1"/>
                </a:solidFill>
              </a:rPr>
              <a:t>Registro </a:t>
            </a:r>
            <a:r>
              <a:rPr lang="es-ES" sz="3000" dirty="0">
                <a:solidFill>
                  <a:schemeClr val="tx1"/>
                </a:solidFill>
              </a:rPr>
              <a:t>actualizado de donantes </a:t>
            </a:r>
            <a:r>
              <a:rPr lang="es-ES" sz="3000" dirty="0" smtClean="0">
                <a:solidFill>
                  <a:schemeClr val="tx1"/>
                </a:solidFill>
              </a:rPr>
              <a:t>rechazados.</a:t>
            </a:r>
          </a:p>
          <a:p>
            <a:pPr algn="just">
              <a:buFont typeface="Arial" pitchFamily="34" charset="0"/>
              <a:buChar char="•"/>
            </a:pPr>
            <a:r>
              <a:rPr lang="es-ES" sz="3000" dirty="0" smtClean="0">
                <a:solidFill>
                  <a:schemeClr val="tx1"/>
                </a:solidFill>
              </a:rPr>
              <a:t>Recomendaciones </a:t>
            </a:r>
            <a:r>
              <a:rPr lang="es-ES" sz="3000" dirty="0">
                <a:solidFill>
                  <a:schemeClr val="tx1"/>
                </a:solidFill>
              </a:rPr>
              <a:t>epidemiológicas en caso de epidemia.</a:t>
            </a:r>
            <a:r>
              <a:rPr lang="es-ES" sz="3000" dirty="0" smtClean="0">
                <a:solidFill>
                  <a:schemeClr val="tx1"/>
                </a:solidFill>
              </a:rPr>
              <a:t> </a:t>
            </a:r>
            <a:endParaRPr lang="es-ES" sz="3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707904" y="332656"/>
            <a:ext cx="5328592" cy="1224136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FF0066"/>
                </a:solidFill>
              </a:rPr>
              <a:t>CONCLUSIÓN PRINCIPAL</a:t>
            </a:r>
            <a:endParaRPr lang="es-ES" b="1" dirty="0">
              <a:solidFill>
                <a:srgbClr val="FF0066"/>
              </a:solidFill>
            </a:endParaRPr>
          </a:p>
        </p:txBody>
      </p:sp>
      <p:pic>
        <p:nvPicPr>
          <p:cNvPr id="5" name="4 Imagen" descr="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76672"/>
            <a:ext cx="3384376" cy="864096"/>
          </a:xfrm>
          <a:prstGeom prst="rect">
            <a:avLst/>
          </a:prstGeom>
        </p:spPr>
      </p:pic>
      <p:sp>
        <p:nvSpPr>
          <p:cNvPr id="6" name="2 Subtítulo"/>
          <p:cNvSpPr>
            <a:spLocks noGrp="1"/>
          </p:cNvSpPr>
          <p:nvPr>
            <p:ph type="subTitle" idx="1"/>
          </p:nvPr>
        </p:nvSpPr>
        <p:spPr>
          <a:xfrm>
            <a:off x="683568" y="1916832"/>
            <a:ext cx="7920880" cy="4608512"/>
          </a:xfrm>
        </p:spPr>
        <p:txBody>
          <a:bodyPr>
            <a:no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El equipo de salud y, en concreto, los enfermeros deben desarrollar el uso de controles, las medidas de prevención y los seguimientos de los receptores que hayan obtenido productos sanguíneos para favorece la salud de los donantes.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415</Words>
  <Application>Microsoft Office PowerPoint</Application>
  <PresentationFormat>Presentación en pantalla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TRASMISIÓN DE ENFERMEDADES EMERGENTES A TRAVÉS DE LA TRASFUSIÓN SANGUÍNEA </vt:lpstr>
      <vt:lpstr>INTRODUCCIÓN</vt:lpstr>
      <vt:lpstr>INTRODUCCIÓN II</vt:lpstr>
      <vt:lpstr>OBJETIVOS</vt:lpstr>
      <vt:lpstr>MATERIAL Y MÉTODO</vt:lpstr>
      <vt:lpstr>MATERIAL Y MÉTODO II</vt:lpstr>
      <vt:lpstr>RESULTADOS</vt:lpstr>
      <vt:lpstr>RESULTADOS II</vt:lpstr>
      <vt:lpstr>CONCLUSIÓN PRINCIPAL</vt:lpstr>
      <vt:lpstr>TRASMISIÓN DE ENFERMEDADES EMERGENTES A TRAVÉS DE LA TRASFUSIÓN SANGUÍNEA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</dc:creator>
  <cp:lastModifiedBy>Maria</cp:lastModifiedBy>
  <cp:revision>14</cp:revision>
  <dcterms:created xsi:type="dcterms:W3CDTF">2013-08-19T15:42:03Z</dcterms:created>
  <dcterms:modified xsi:type="dcterms:W3CDTF">2013-08-19T17:55:00Z</dcterms:modified>
</cp:coreProperties>
</file>