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6858000" cy="9906000" type="A4"/>
  <p:notesSz cx="6858000" cy="9144000"/>
  <p:defaultTextStyle>
    <a:defPPr>
      <a:defRPr lang="es-ES"/>
    </a:defPPr>
    <a:lvl1pPr algn="l" rtl="0" fontAlgn="base">
      <a:spcBef>
        <a:spcPct val="50000"/>
      </a:spcBef>
      <a:spcAft>
        <a:spcPct val="0"/>
      </a:spcAft>
      <a:defRPr sz="1200" b="1" i="1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200" b="1" i="1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200" b="1" i="1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200" b="1" i="1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200" b="1" i="1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b="1" i="1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b="1" i="1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b="1" i="1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b="1" i="1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990033"/>
    <a:srgbClr val="CC00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709" autoAdjust="0"/>
  </p:normalViewPr>
  <p:slideViewPr>
    <p:cSldViewPr snapToGrid="0">
      <p:cViewPr>
        <p:scale>
          <a:sx n="100" d="100"/>
          <a:sy n="100" d="100"/>
        </p:scale>
        <p:origin x="-846" y="-78"/>
      </p:cViewPr>
      <p:guideLst>
        <p:guide orient="horz" pos="3120"/>
        <p:guide orient="horz" pos="858"/>
        <p:guide orient="horz" pos="1890"/>
        <p:guide orient="horz" pos="3714"/>
        <p:guide orient="horz" pos="102"/>
        <p:guide pos="2160"/>
        <p:guide pos="4201"/>
        <p:guide pos="119"/>
        <p:guide pos="2103"/>
        <p:guide pos="221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98" d="100"/>
          <a:sy n="98" d="100"/>
        </p:scale>
        <p:origin x="-364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hemotrack\Mis%20documentos\Lourdes\Poster%202013\Gr&#225;fico%20en%20Microsoft%20Office%20PowerPoin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style val="42"/>
  <c:chart>
    <c:title>
      <c:tx>
        <c:rich>
          <a:bodyPr/>
          <a:lstStyle/>
          <a:p>
            <a:pPr>
              <a:defRPr sz="1180" baseline="0"/>
            </a:pPr>
            <a:r>
              <a:rPr lang="en-US" sz="1180" baseline="0"/>
              <a:t>Grupo  ABO-Rh pacientes</a:t>
            </a:r>
          </a:p>
        </c:rich>
      </c:tx>
      <c:layout/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GRUPOS</c:v>
                </c:pt>
              </c:strCache>
            </c:strRef>
          </c:tx>
          <c:dLbls>
            <c:dLbl>
              <c:idx val="0"/>
              <c:layout>
                <c:manualLayout>
                  <c:x val="-0.13009847717708853"/>
                  <c:y val="-5.2574219802658632E-2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1.5422954185765846E-2"/>
                  <c:y val="-2.4560988900289623E-2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7.9642688269319278E-2"/>
                  <c:y val="-0.13880716155319453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2.6955320380090405E-2"/>
                  <c:y val="-8.8516301025981611E-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6.6977057257536998E-2"/>
                  <c:y val="1.9697586660965379E-2"/>
                </c:manualLayout>
              </c:layout>
              <c:spPr/>
              <c:txPr>
                <a:bodyPr/>
                <a:lstStyle/>
                <a:p>
                  <a:pPr>
                    <a:defRPr sz="600" baseline="0"/>
                  </a:pPr>
                  <a:endParaRPr lang="es-ES"/>
                </a:p>
              </c:txPr>
              <c:showCatName val="1"/>
              <c:showPercent val="1"/>
            </c:dLbl>
            <c:dLbl>
              <c:idx val="5"/>
              <c:layout>
                <c:manualLayout>
                  <c:x val="-0.11047091889721103"/>
                  <c:y val="7.7869692103538501E-2"/>
                </c:manualLayout>
              </c:layout>
              <c:showCatName val="1"/>
              <c:showPercent val="1"/>
            </c:dLbl>
            <c:dLbl>
              <c:idx val="6"/>
              <c:layout>
                <c:manualLayout>
                  <c:x val="3.1204591139429127E-3"/>
                  <c:y val="3.4972121084349168E-2"/>
                </c:manualLayout>
              </c:layout>
              <c:showCatName val="1"/>
              <c:showPercent val="1"/>
            </c:dLbl>
            <c:dLbl>
              <c:idx val="7"/>
              <c:layout>
                <c:manualLayout>
                  <c:x val="1.7993783911579981E-2"/>
                  <c:y val="1.9373699883621785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700" baseline="0"/>
                </a:pPr>
                <a:endParaRPr lang="es-ES"/>
              </a:p>
            </c:txPr>
            <c:showCatName val="1"/>
            <c:showPercent val="1"/>
          </c:dLbls>
          <c:cat>
            <c:strRef>
              <c:f>Hoja1!$A$2:$A$9</c:f>
              <c:strCache>
                <c:ptCount val="8"/>
                <c:pt idx="0">
                  <c:v>O+</c:v>
                </c:pt>
                <c:pt idx="1">
                  <c:v>O-</c:v>
                </c:pt>
                <c:pt idx="2">
                  <c:v>A+</c:v>
                </c:pt>
                <c:pt idx="3">
                  <c:v>A-</c:v>
                </c:pt>
                <c:pt idx="4">
                  <c:v>B+</c:v>
                </c:pt>
                <c:pt idx="5">
                  <c:v>B-</c:v>
                </c:pt>
                <c:pt idx="6">
                  <c:v>AB+</c:v>
                </c:pt>
                <c:pt idx="7">
                  <c:v>AB-</c:v>
                </c:pt>
              </c:strCache>
            </c:strRef>
          </c:cat>
          <c:val>
            <c:numRef>
              <c:f>Hoja1!$B$2:$B$9</c:f>
              <c:numCache>
                <c:formatCode>General</c:formatCode>
                <c:ptCount val="8"/>
                <c:pt idx="0">
                  <c:v>20</c:v>
                </c:pt>
                <c:pt idx="1">
                  <c:v>0</c:v>
                </c:pt>
                <c:pt idx="2">
                  <c:v>6</c:v>
                </c:pt>
                <c:pt idx="3">
                  <c:v>2</c:v>
                </c:pt>
                <c:pt idx="4">
                  <c:v>10</c:v>
                </c:pt>
                <c:pt idx="5">
                  <c:v>0</c:v>
                </c:pt>
                <c:pt idx="6">
                  <c:v>2</c:v>
                </c:pt>
                <c:pt idx="7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cap="all" baseline="0"/>
      </a:pPr>
      <a:endParaRPr lang="es-E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/>
            </a:lvl1pPr>
          </a:lstStyle>
          <a:p>
            <a:pPr>
              <a:defRPr/>
            </a:pPr>
            <a:fld id="{78F5A3A4-CCB7-4DDB-ABAE-2513059550BD}" type="datetimeFigureOut">
              <a:rPr lang="es-ES"/>
              <a:pPr>
                <a:defRPr/>
              </a:pPr>
              <a:t>23/08/2013</a:t>
            </a:fld>
            <a:endParaRPr lang="es-E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/>
            </a:lvl1pPr>
          </a:lstStyle>
          <a:p>
            <a:pPr>
              <a:defRPr/>
            </a:pPr>
            <a:fld id="{CFEC4412-CC1A-4E6F-87D2-95134A582B9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E5EAA7-710A-46A0-81F2-28047D6CC6B5}" type="datetimeFigureOut">
              <a:rPr lang="es-ES"/>
              <a:pPr>
                <a:defRPr/>
              </a:pPr>
              <a:t>23/08/2013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F0FE3B4-A258-4923-8A32-EFD9E1B3798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DDDE43-D118-437A-9747-E81E89173003}" type="slidenum">
              <a:rPr lang="es-ES" smtClean="0"/>
              <a:pPr/>
              <a:t>1</a:t>
            </a:fld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5143500" y="55563"/>
            <a:ext cx="1598613" cy="87931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55563"/>
            <a:ext cx="4648200" cy="87931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1208088"/>
            <a:ext cx="3009900" cy="7640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505200" y="1208088"/>
            <a:ext cx="3009900" cy="7640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8775" y="55563"/>
            <a:ext cx="511333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1208088"/>
            <a:ext cx="6172200" cy="764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0" y="992188"/>
            <a:ext cx="68580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s-ES"/>
          </a:p>
        </p:txBody>
      </p:sp>
      <p:pic>
        <p:nvPicPr>
          <p:cNvPr id="1029" name="Picture 15" descr="Logo SJD color_cuadrado"/>
          <p:cNvPicPr>
            <a:picLocks noChangeAspect="1" noChangeArrowheads="1"/>
          </p:cNvPicPr>
          <p:nvPr userDrawn="1"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640" r="50009" b="29564"/>
          <a:stretch>
            <a:fillRect/>
          </a:stretch>
        </p:blipFill>
        <p:spPr bwMode="auto">
          <a:xfrm>
            <a:off x="93663" y="66675"/>
            <a:ext cx="1365250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2000">
          <a:solidFill>
            <a:srgbClr val="990033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000">
          <a:solidFill>
            <a:srgbClr val="990033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000">
          <a:solidFill>
            <a:srgbClr val="990033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000">
          <a:solidFill>
            <a:srgbClr val="990033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000">
          <a:solidFill>
            <a:srgbClr val="990033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000">
          <a:solidFill>
            <a:srgbClr val="3399FF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000">
          <a:solidFill>
            <a:srgbClr val="3399FF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000">
          <a:solidFill>
            <a:srgbClr val="3399FF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000">
          <a:solidFill>
            <a:srgbClr val="3399FF"/>
          </a:solidFill>
          <a:latin typeface="Arial" charset="0"/>
        </a:defRPr>
      </a:lvl9pPr>
    </p:titleStyle>
    <p:bodyStyle>
      <a:lvl1pPr marL="85725" indent="-85725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96838" algn="l" rtl="0" eaLnBrk="0" fontAlgn="base" hangingPunct="0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2pPr>
      <a:lvl3pPr marL="627063" indent="-85725" algn="l" rtl="0" eaLnBrk="0" fontAlgn="base" hangingPunct="0">
        <a:spcBef>
          <a:spcPct val="20000"/>
        </a:spcBef>
        <a:spcAft>
          <a:spcPct val="0"/>
        </a:spcAft>
        <a:buChar char="•"/>
        <a:defRPr sz="900">
          <a:solidFill>
            <a:schemeClr val="tx1"/>
          </a:solidFill>
          <a:latin typeface="+mn-lt"/>
        </a:defRPr>
      </a:lvl3pPr>
      <a:lvl4pPr marL="893763" indent="-87313" algn="l" rtl="0" eaLnBrk="0" fontAlgn="base" hangingPunct="0">
        <a:spcBef>
          <a:spcPct val="20000"/>
        </a:spcBef>
        <a:spcAft>
          <a:spcPct val="0"/>
        </a:spcAft>
        <a:buChar char="–"/>
        <a:defRPr sz="800">
          <a:solidFill>
            <a:schemeClr val="tx1"/>
          </a:solidFill>
          <a:latin typeface="+mn-lt"/>
        </a:defRPr>
      </a:lvl4pPr>
      <a:lvl5pPr marL="1163638" indent="-90488" algn="l" rtl="0" eaLnBrk="0" fontAlgn="base" hangingPunct="0">
        <a:spcBef>
          <a:spcPct val="20000"/>
        </a:spcBef>
        <a:spcAft>
          <a:spcPct val="0"/>
        </a:spcAft>
        <a:buChar char="»"/>
        <a:defRPr sz="800">
          <a:solidFill>
            <a:schemeClr val="tx1"/>
          </a:solidFill>
          <a:latin typeface="+mn-lt"/>
        </a:defRPr>
      </a:lvl5pPr>
      <a:lvl6pPr marL="1620838" indent="-90488" algn="l" rtl="0" fontAlgn="base">
        <a:spcBef>
          <a:spcPct val="20000"/>
        </a:spcBef>
        <a:spcAft>
          <a:spcPct val="0"/>
        </a:spcAft>
        <a:buChar char="»"/>
        <a:defRPr sz="800">
          <a:solidFill>
            <a:schemeClr val="tx1"/>
          </a:solidFill>
          <a:latin typeface="+mn-lt"/>
        </a:defRPr>
      </a:lvl6pPr>
      <a:lvl7pPr marL="2078038" indent="-90488" algn="l" rtl="0" fontAlgn="base">
        <a:spcBef>
          <a:spcPct val="20000"/>
        </a:spcBef>
        <a:spcAft>
          <a:spcPct val="0"/>
        </a:spcAft>
        <a:buChar char="»"/>
        <a:defRPr sz="800">
          <a:solidFill>
            <a:schemeClr val="tx1"/>
          </a:solidFill>
          <a:latin typeface="+mn-lt"/>
        </a:defRPr>
      </a:lvl7pPr>
      <a:lvl8pPr marL="2535238" indent="-90488" algn="l" rtl="0" fontAlgn="base">
        <a:spcBef>
          <a:spcPct val="20000"/>
        </a:spcBef>
        <a:spcAft>
          <a:spcPct val="0"/>
        </a:spcAft>
        <a:buChar char="»"/>
        <a:defRPr sz="800">
          <a:solidFill>
            <a:schemeClr val="tx1"/>
          </a:solidFill>
          <a:latin typeface="+mn-lt"/>
        </a:defRPr>
      </a:lvl8pPr>
      <a:lvl9pPr marL="2992438" indent="-90488" algn="l" rtl="0" fontAlgn="base">
        <a:spcBef>
          <a:spcPct val="20000"/>
        </a:spcBef>
        <a:spcAft>
          <a:spcPct val="0"/>
        </a:spcAft>
        <a:buChar char="»"/>
        <a:defRPr sz="8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title"/>
          </p:nvPr>
        </p:nvSpPr>
        <p:spPr>
          <a:xfrm>
            <a:off x="1571625" y="219075"/>
            <a:ext cx="5133975" cy="461963"/>
          </a:xfrm>
          <a:noFill/>
        </p:spPr>
        <p:txBody>
          <a:bodyPr>
            <a:spAutoFit/>
          </a:bodyPr>
          <a:lstStyle/>
          <a:p>
            <a:pPr algn="just" eaLnBrk="1" hangingPunct="1"/>
            <a:r>
              <a:rPr lang="es-ES" sz="1200" b="1" smtClean="0"/>
              <a:t>TRANSFUSION ISOFENOTIPO en DEPRANOCITOSIS y TALASEMIA MAIOR .                        </a:t>
            </a:r>
            <a:r>
              <a:rPr lang="es-ES" sz="1200" b="1" i="1" smtClean="0">
                <a:latin typeface="Arial Narrow" pitchFamily="34" charset="0"/>
              </a:rPr>
              <a:t>Hospital Universitari  Sant Joan de Déu de Barcelona</a:t>
            </a:r>
          </a:p>
        </p:txBody>
      </p:sp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188913" y="1028700"/>
            <a:ext cx="12842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solidFill>
                  <a:srgbClr val="990033"/>
                </a:solidFill>
              </a:rPr>
              <a:t>Introducción</a:t>
            </a: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3519488" y="1071563"/>
            <a:ext cx="12842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solidFill>
                  <a:srgbClr val="990033"/>
                </a:solidFill>
              </a:rPr>
              <a:t>Objetivo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3676650" y="2333625"/>
            <a:ext cx="23241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solidFill>
                  <a:srgbClr val="990033"/>
                </a:solidFill>
              </a:rPr>
              <a:t>Material y Métodos</a:t>
            </a:r>
          </a:p>
        </p:txBody>
      </p:sp>
      <p:sp>
        <p:nvSpPr>
          <p:cNvPr id="2054" name="Text Box 21"/>
          <p:cNvSpPr txBox="1">
            <a:spLocks noChangeArrowheads="1"/>
          </p:cNvSpPr>
          <p:nvPr/>
        </p:nvSpPr>
        <p:spPr bwMode="auto">
          <a:xfrm>
            <a:off x="4371975" y="6267450"/>
            <a:ext cx="1676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solidFill>
                  <a:srgbClr val="990033"/>
                </a:solidFill>
              </a:rPr>
              <a:t>Resultados</a:t>
            </a:r>
          </a:p>
        </p:txBody>
      </p:sp>
      <p:sp>
        <p:nvSpPr>
          <p:cNvPr id="2055" name="Text Box 23"/>
          <p:cNvSpPr txBox="1">
            <a:spLocks noChangeArrowheads="1"/>
          </p:cNvSpPr>
          <p:nvPr/>
        </p:nvSpPr>
        <p:spPr bwMode="auto">
          <a:xfrm>
            <a:off x="409575" y="7953375"/>
            <a:ext cx="17240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solidFill>
                  <a:srgbClr val="990033"/>
                </a:solidFill>
              </a:rPr>
              <a:t>Conclusiones</a:t>
            </a:r>
          </a:p>
        </p:txBody>
      </p:sp>
      <p:sp>
        <p:nvSpPr>
          <p:cNvPr id="2056" name="Rectangle 25"/>
          <p:cNvSpPr>
            <a:spLocks noChangeArrowheads="1"/>
          </p:cNvSpPr>
          <p:nvPr/>
        </p:nvSpPr>
        <p:spPr bwMode="auto">
          <a:xfrm>
            <a:off x="954088" y="744538"/>
            <a:ext cx="5789612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spcBef>
                <a:spcPct val="0"/>
              </a:spcBef>
            </a:pPr>
            <a:r>
              <a:rPr lang="es-ES" sz="900">
                <a:solidFill>
                  <a:srgbClr val="990033"/>
                </a:solidFill>
              </a:rPr>
              <a:t>LOURDES BAIXERAS, JESUS ZARATE, ARANTXA GUTIERREZ, ENRIC GARCÍA</a:t>
            </a:r>
          </a:p>
        </p:txBody>
      </p:sp>
      <p:sp>
        <p:nvSpPr>
          <p:cNvPr id="2057" name="Text Box 26"/>
          <p:cNvSpPr txBox="1">
            <a:spLocks noChangeArrowheads="1"/>
          </p:cNvSpPr>
          <p:nvPr/>
        </p:nvSpPr>
        <p:spPr bwMode="auto">
          <a:xfrm>
            <a:off x="188913" y="9172575"/>
            <a:ext cx="6480175" cy="590550"/>
          </a:xfrm>
          <a:prstGeom prst="rect">
            <a:avLst/>
          </a:prstGeom>
          <a:noFill/>
          <a:ln w="12700">
            <a:solidFill>
              <a:srgbClr val="3399FF"/>
            </a:solidFill>
            <a:miter lim="800000"/>
            <a:headEnd/>
            <a:tailEnd/>
          </a:ln>
        </p:spPr>
        <p:txBody>
          <a:bodyPr rot="10800000"/>
          <a:lstStyle/>
          <a:p>
            <a:endParaRPr lang="es-ES" sz="1000" b="0" i="0">
              <a:solidFill>
                <a:schemeClr val="tx1"/>
              </a:solidFill>
            </a:endParaRPr>
          </a:p>
        </p:txBody>
      </p:sp>
      <p:sp>
        <p:nvSpPr>
          <p:cNvPr id="2058" name="AutoShape 27"/>
          <p:cNvSpPr>
            <a:spLocks noChangeArrowheads="1"/>
          </p:cNvSpPr>
          <p:nvPr/>
        </p:nvSpPr>
        <p:spPr bwMode="auto">
          <a:xfrm>
            <a:off x="188913" y="1285875"/>
            <a:ext cx="3149600" cy="1266825"/>
          </a:xfrm>
          <a:prstGeom prst="roundRect">
            <a:avLst>
              <a:gd name="adj" fmla="val 16667"/>
            </a:avLst>
          </a:prstGeom>
          <a:noFill/>
          <a:ln w="12700" algn="ctr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es-ES" sz="800" b="0" i="0">
                <a:solidFill>
                  <a:schemeClr val="tx1"/>
                </a:solidFill>
              </a:rPr>
              <a:t>El Hospital Universitario de Sant Joan de Déu es un centro de referencia para  el tratamiento y seguimiento de pacientes diagnosticados de Depranocitosis y Talasemia Maior. Las necesidades transfusionales de estas patologías, ya desde su debut al ser diagnosticadas, son muy altas y de por vida. El riesgo de aloinmunización debido a la politransfusión  es muy alto, para evitar y minimizar este riesgo se ha iniciado un protocolo de transfusión con hematíes isofenotipo para el paciente.</a:t>
            </a: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</p:txBody>
      </p:sp>
      <p:sp>
        <p:nvSpPr>
          <p:cNvPr id="2059" name="AutoShape 29"/>
          <p:cNvSpPr>
            <a:spLocks noChangeArrowheads="1"/>
          </p:cNvSpPr>
          <p:nvPr/>
        </p:nvSpPr>
        <p:spPr bwMode="auto">
          <a:xfrm>
            <a:off x="3462338" y="1400175"/>
            <a:ext cx="3149600" cy="714375"/>
          </a:xfrm>
          <a:prstGeom prst="roundRect">
            <a:avLst>
              <a:gd name="adj" fmla="val 16667"/>
            </a:avLst>
          </a:prstGeom>
          <a:noFill/>
          <a:ln w="12700" algn="ctr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es-ES" sz="800" b="0" i="0">
                <a:solidFill>
                  <a:schemeClr val="tx1"/>
                </a:solidFill>
              </a:rPr>
              <a:t>Valoración de los pacientes transfudidos con isofenotipo, desde el año 2.004 al 2013, siguiendo el protocolo establecido por el Servicio de Transfusiones y los posibles efectos adversos durante el procedimiento.</a:t>
            </a:r>
          </a:p>
        </p:txBody>
      </p:sp>
      <p:sp>
        <p:nvSpPr>
          <p:cNvPr id="2060" name="AutoShape 30"/>
          <p:cNvSpPr>
            <a:spLocks noChangeArrowheads="1"/>
          </p:cNvSpPr>
          <p:nvPr/>
        </p:nvSpPr>
        <p:spPr bwMode="auto">
          <a:xfrm>
            <a:off x="352425" y="2590800"/>
            <a:ext cx="5934075" cy="4257675"/>
          </a:xfrm>
          <a:prstGeom prst="roundRect">
            <a:avLst>
              <a:gd name="adj" fmla="val 16667"/>
            </a:avLst>
          </a:prstGeom>
          <a:noFill/>
          <a:ln w="12700" algn="ctr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es-ES" sz="800" b="0" i="0">
                <a:solidFill>
                  <a:schemeClr val="tx1"/>
                </a:solidFill>
              </a:rPr>
              <a:t>Han sido estudiados un total de 40 pacientes con diagnósticos de  Drepranocitosis  y Talasemia Maior. </a:t>
            </a: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r>
              <a:rPr lang="es-ES" sz="800" b="0" i="0">
                <a:solidFill>
                  <a:schemeClr val="tx1"/>
                </a:solidFill>
              </a:rPr>
              <a:t>A todos los pacientes  se les realizó estudio inmunohematológico, utilizando tarjetas de la casa </a:t>
            </a:r>
            <a:r>
              <a:rPr lang="es-ES" sz="800" i="0">
                <a:solidFill>
                  <a:schemeClr val="tx1"/>
                </a:solidFill>
              </a:rPr>
              <a:t>BIO-RAD: Diaclón  ABO/D, Enzyme(Sérico) </a:t>
            </a:r>
            <a:r>
              <a:rPr lang="es-ES" sz="800" b="0" i="0">
                <a:solidFill>
                  <a:schemeClr val="tx1"/>
                </a:solidFill>
              </a:rPr>
              <a:t>y</a:t>
            </a:r>
            <a:r>
              <a:rPr lang="es-ES" sz="800" i="0">
                <a:solidFill>
                  <a:schemeClr val="tx1"/>
                </a:solidFill>
              </a:rPr>
              <a:t> Liss/Coombs</a:t>
            </a:r>
            <a:r>
              <a:rPr lang="es-ES" sz="800" b="0" i="0">
                <a:solidFill>
                  <a:schemeClr val="tx1"/>
                </a:solidFill>
              </a:rPr>
              <a:t>. Se hizo fenotipo extensivo con tarjetas  </a:t>
            </a:r>
            <a:r>
              <a:rPr lang="es-ES" sz="800" i="0">
                <a:solidFill>
                  <a:schemeClr val="tx1"/>
                </a:solidFill>
              </a:rPr>
              <a:t>Diaclon Rh-Subgrupos, Fya-Fyb.  Jka,Jkb </a:t>
            </a:r>
            <a:r>
              <a:rPr lang="es-ES" sz="800" b="0" i="0">
                <a:solidFill>
                  <a:schemeClr val="tx1"/>
                </a:solidFill>
              </a:rPr>
              <a:t>y</a:t>
            </a:r>
            <a:r>
              <a:rPr lang="es-ES" sz="800" i="0">
                <a:solidFill>
                  <a:schemeClr val="tx1"/>
                </a:solidFill>
              </a:rPr>
              <a:t> S-s</a:t>
            </a:r>
            <a:r>
              <a:rPr lang="es-ES" sz="800" b="0" i="0">
                <a:solidFill>
                  <a:schemeClr val="tx1"/>
                </a:solidFill>
              </a:rPr>
              <a:t>. Repitiendo el estudio cada 72h si precisa transfusión. Los hemoderivados serán fenotipados  e  irradiados si está indicado por su patología. En pediatría se utilizan alicuotas.</a:t>
            </a: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r>
              <a:rPr lang="es-ES" sz="800" b="0" i="0">
                <a:solidFill>
                  <a:schemeClr val="tx1"/>
                </a:solidFill>
              </a:rPr>
              <a:t>				</a:t>
            </a: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r>
              <a:rPr lang="es-ES" sz="800"/>
              <a:t>Grupos s</a:t>
            </a:r>
            <a:r>
              <a:rPr lang="ca-ES" sz="800"/>
              <a:t>A</a:t>
            </a:r>
            <a:endParaRPr lang="es-ES" sz="800"/>
          </a:p>
          <a:p>
            <a:r>
              <a:rPr lang="ca-ES" sz="800"/>
              <a:t>POS</a:t>
            </a:r>
            <a:endParaRPr lang="es-ES" sz="800"/>
          </a:p>
          <a:p>
            <a:r>
              <a:rPr lang="ca-ES" sz="800"/>
              <a:t>A</a:t>
            </a:r>
            <a:endParaRPr lang="es-ES" sz="800"/>
          </a:p>
          <a:p>
            <a:r>
              <a:rPr lang="ca-ES" sz="800"/>
              <a:t> NEG</a:t>
            </a:r>
            <a:endParaRPr lang="es-ES" sz="800"/>
          </a:p>
          <a:p>
            <a:r>
              <a:rPr lang="ca-ES" sz="800"/>
              <a:t>B Res</a:t>
            </a:r>
            <a:endParaRPr lang="es-ES" sz="800"/>
          </a:p>
          <a:p>
            <a:r>
              <a:rPr lang="ca-ES" sz="800"/>
              <a:t>POS</a:t>
            </a:r>
            <a:endParaRPr lang="es-ES" sz="800"/>
          </a:p>
          <a:p>
            <a:r>
              <a:rPr lang="ca-ES" sz="800"/>
              <a:t>BR</a:t>
            </a:r>
            <a:endParaRPr lang="es-ES" sz="800"/>
          </a:p>
          <a:p>
            <a:r>
              <a:rPr lang="ca-ES" sz="800"/>
              <a:t>NEG</a:t>
            </a:r>
            <a:endParaRPr lang="es-ES" sz="800"/>
          </a:p>
          <a:p>
            <a:r>
              <a:rPr lang="ca-ES" sz="800"/>
              <a:t>O POS</a:t>
            </a:r>
            <a:endParaRPr lang="es-ES" sz="800"/>
          </a:p>
          <a:p>
            <a:r>
              <a:rPr lang="ca-ES" sz="800"/>
              <a:t>O NE </a:t>
            </a:r>
            <a:endParaRPr lang="es-ES" sz="800"/>
          </a:p>
          <a:p>
            <a:r>
              <a:rPr lang="ca-ES" sz="800"/>
              <a:t>AB PlOS </a:t>
            </a:r>
            <a:endParaRPr lang="es-ES" sz="800"/>
          </a:p>
          <a:p>
            <a:r>
              <a:rPr lang="ca-ES" sz="800"/>
              <a:t>A B NEG</a:t>
            </a:r>
            <a:endParaRPr lang="es-ES" sz="800"/>
          </a:p>
          <a:p>
            <a:r>
              <a:rPr lang="ca-ES" sz="800"/>
              <a:t> </a:t>
            </a:r>
            <a:endParaRPr lang="es-ES" sz="800"/>
          </a:p>
          <a:p>
            <a:r>
              <a:rPr lang="ca-ES" sz="800"/>
              <a:t>%</a:t>
            </a:r>
            <a:endParaRPr lang="es-ES" sz="800"/>
          </a:p>
          <a:p>
            <a:r>
              <a:rPr lang="es-ES" sz="800"/>
              <a:t>l</a:t>
            </a:r>
          </a:p>
          <a:p>
            <a:r>
              <a:rPr lang="ca-ES" sz="800"/>
              <a:t>LL6</a:t>
            </a:r>
            <a:endParaRPr lang="es-ES" sz="800"/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  <a:p>
            <a:pPr algn="just"/>
            <a:r>
              <a:rPr lang="es-ES" sz="800" b="0" i="0">
                <a:solidFill>
                  <a:schemeClr val="tx1"/>
                </a:solidFill>
              </a:rPr>
              <a:t>            </a:t>
            </a:r>
          </a:p>
          <a:p>
            <a:pPr algn="just"/>
            <a:r>
              <a:rPr lang="es-ES" sz="800" b="0" i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                                              </a:t>
            </a:r>
          </a:p>
          <a:p>
            <a:pPr algn="just"/>
            <a:endParaRPr lang="es-ES" sz="800" b="0" i="0">
              <a:solidFill>
                <a:schemeClr val="tx1"/>
              </a:solidFill>
            </a:endParaRPr>
          </a:p>
        </p:txBody>
      </p:sp>
      <p:sp>
        <p:nvSpPr>
          <p:cNvPr id="2061" name="AutoShape 31"/>
          <p:cNvSpPr>
            <a:spLocks noChangeArrowheads="1"/>
          </p:cNvSpPr>
          <p:nvPr/>
        </p:nvSpPr>
        <p:spPr bwMode="auto">
          <a:xfrm>
            <a:off x="2028825" y="7267575"/>
            <a:ext cx="4381500" cy="1009650"/>
          </a:xfrm>
          <a:prstGeom prst="roundRect">
            <a:avLst>
              <a:gd name="adj" fmla="val 16667"/>
            </a:avLst>
          </a:prstGeom>
          <a:noFill/>
          <a:ln w="12700" algn="ctr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pPr algn="just"/>
            <a:endParaRPr lang="es-ES" sz="800" b="0" i="0">
              <a:solidFill>
                <a:schemeClr val="tx1"/>
              </a:solidFill>
            </a:endParaRPr>
          </a:p>
        </p:txBody>
      </p:sp>
      <p:sp>
        <p:nvSpPr>
          <p:cNvPr id="2062" name="AutoShape 32"/>
          <p:cNvSpPr>
            <a:spLocks noChangeArrowheads="1"/>
          </p:cNvSpPr>
          <p:nvPr/>
        </p:nvSpPr>
        <p:spPr bwMode="auto">
          <a:xfrm>
            <a:off x="390525" y="8362950"/>
            <a:ext cx="6089650" cy="695325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es-ES" sz="800" b="0" i="0">
                <a:solidFill>
                  <a:schemeClr val="tx1"/>
                </a:solidFill>
              </a:rPr>
              <a:t>La implantación del protocolo de estudio de fenotipo extensivo y transfusión isofenotipo durante el período de un año en los pacientes candidatos a ser politransfudidos crónicamente, ha evitado nuevas aloinmunizaciones, que en estos pacientes complicaría aún más la logística de  disponer de hemoderivados compatibles.</a:t>
            </a:r>
          </a:p>
        </p:txBody>
      </p:sp>
      <p:sp>
        <p:nvSpPr>
          <p:cNvPr id="2063" name="Rectangle 17"/>
          <p:cNvSpPr>
            <a:spLocks noChangeArrowheads="1"/>
          </p:cNvSpPr>
          <p:nvPr/>
        </p:nvSpPr>
        <p:spPr bwMode="auto">
          <a:xfrm>
            <a:off x="-596900" y="0"/>
            <a:ext cx="184150" cy="276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0"/>
              </a:spcBef>
            </a:pPr>
            <a:endParaRPr lang="ca-ES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64" name="22 Rectángulo"/>
          <p:cNvSpPr>
            <a:spLocks noChangeArrowheads="1"/>
          </p:cNvSpPr>
          <p:nvPr/>
        </p:nvSpPr>
        <p:spPr bwMode="auto">
          <a:xfrm>
            <a:off x="2124075" y="7372350"/>
            <a:ext cx="4200525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" sz="800" b="0" i="0">
                <a:solidFill>
                  <a:schemeClr val="tx1"/>
                </a:solidFill>
              </a:rPr>
              <a:t>De un total de 40 pacientes estudiados, 32  fueron diagnosticados de Depranocitosis y 8 de Talasemia Maior.</a:t>
            </a:r>
          </a:p>
          <a:p>
            <a:pPr algn="just"/>
            <a:r>
              <a:rPr lang="es-ES" sz="800" b="0" i="0">
                <a:solidFill>
                  <a:schemeClr val="tx1"/>
                </a:solidFill>
              </a:rPr>
              <a:t>Al realizar el estudio de TAI a todos los pacientes, 5 de ellos ya eran positivos al inicio del estudio y 2 de los pacientes fueron candidatos a Exanguintransfusión con una periodicidad mensual. Al terminar el estudio, no se detectó ningún nuevo caso más de aloinmunización.</a:t>
            </a:r>
          </a:p>
        </p:txBody>
      </p:sp>
      <p:pic>
        <p:nvPicPr>
          <p:cNvPr id="2065" name="Picture 53" descr="C:\Documents and Settings\hemotrack\Mis documentos\Lourdes\Poster 2013\Sin títul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2338" y="9190038"/>
            <a:ext cx="669925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6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s-ES"/>
          </a:p>
        </p:txBody>
      </p:sp>
      <p:graphicFrame>
        <p:nvGraphicFramePr>
          <p:cNvPr id="22" name="21 Tabla"/>
          <p:cNvGraphicFramePr>
            <a:graphicFrameLocks noGrp="1"/>
          </p:cNvGraphicFramePr>
          <p:nvPr/>
        </p:nvGraphicFramePr>
        <p:xfrm>
          <a:off x="600075" y="3257550"/>
          <a:ext cx="5333999" cy="1349370"/>
        </p:xfrm>
        <a:graphic>
          <a:graphicData uri="http://schemas.openxmlformats.org/drawingml/2006/table">
            <a:tbl>
              <a:tblPr/>
              <a:tblGrid>
                <a:gridCol w="1091443"/>
                <a:gridCol w="615136"/>
                <a:gridCol w="499827"/>
                <a:gridCol w="367520"/>
                <a:gridCol w="159871"/>
                <a:gridCol w="473641"/>
                <a:gridCol w="502584"/>
                <a:gridCol w="367520"/>
                <a:gridCol w="400137"/>
                <a:gridCol w="400137"/>
                <a:gridCol w="456183"/>
              </a:tblGrid>
              <a:tr h="5243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Diagnósticos</a:t>
                      </a:r>
                      <a:endParaRPr lang="es-ES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Nº Pacientes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  Sexo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Media Edad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Fenotipo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CcEe/K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Fenotipo Extensivo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Fya/Fyb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Jka/Jkb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S/s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Media Tx-CH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Exang-Tx-ST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Por paciente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TAI POS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Pre-Tx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TAI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POS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Post-Tx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</a:tr>
              <a:tr h="4204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9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Drepanocitosis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latin typeface="Calibri"/>
                          <a:ea typeface="Calibri"/>
                          <a:cs typeface="Times New Roman"/>
                        </a:rPr>
                        <a:t>    32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latin typeface="Calibri"/>
                          <a:ea typeface="Calibri"/>
                          <a:cs typeface="Times New Roman"/>
                        </a:rPr>
                        <a:t>16H/16M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latin typeface="Calibri"/>
                          <a:ea typeface="Calibri"/>
                          <a:cs typeface="Times New Roman"/>
                        </a:rPr>
                        <a:t>   8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latin typeface="Calibri"/>
                          <a:ea typeface="Calibri"/>
                          <a:cs typeface="Times New Roman"/>
                        </a:rPr>
                        <a:t>    16            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latin typeface="Calibri"/>
                          <a:ea typeface="Calibri"/>
                          <a:cs typeface="Times New Roman"/>
                        </a:rPr>
                        <a:t> 14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latin typeface="Calibri"/>
                          <a:ea typeface="Calibri"/>
                          <a:cs typeface="Times New Roman"/>
                        </a:rPr>
                        <a:t>1º-181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latin typeface="Calibri"/>
                          <a:ea typeface="Calibri"/>
                          <a:cs typeface="Times New Roman"/>
                        </a:rPr>
                        <a:t>2º-9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latin typeface="Calibri"/>
                          <a:ea typeface="Calibri"/>
                          <a:cs typeface="Times New Roman"/>
                        </a:rPr>
                        <a:t>3-11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latin typeface="Calibri"/>
                          <a:ea typeface="Calibri"/>
                          <a:cs typeface="Times New Roman"/>
                        </a:rPr>
                        <a:t>1 D+C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latin typeface="Calibri"/>
                          <a:ea typeface="Calibri"/>
                          <a:cs typeface="Times New Roman"/>
                        </a:rPr>
                        <a:t>    0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264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9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Talasemia 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9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Maior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latin typeface="Calibri"/>
                          <a:ea typeface="Calibri"/>
                          <a:cs typeface="Times New Roman"/>
                        </a:rPr>
                        <a:t>      8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latin typeface="Calibri"/>
                          <a:ea typeface="Calibri"/>
                          <a:cs typeface="Times New Roman"/>
                        </a:rPr>
                        <a:t>2H/6M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 dirty="0">
                          <a:latin typeface="Calibri"/>
                          <a:ea typeface="Calibri"/>
                          <a:cs typeface="Times New Roman"/>
                        </a:rPr>
                        <a:t>   14</a:t>
                      </a:r>
                      <a:endParaRPr lang="es-ES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 dirty="0">
                          <a:latin typeface="Calibri"/>
                          <a:ea typeface="Calibri"/>
                          <a:cs typeface="Times New Roman"/>
                        </a:rPr>
                        <a:t>   5 </a:t>
                      </a:r>
                      <a:endParaRPr lang="es-ES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latin typeface="Calibri"/>
                          <a:ea typeface="Calibri"/>
                          <a:cs typeface="Times New Roman"/>
                        </a:rPr>
                        <a:t>     4                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latin typeface="Calibri"/>
                          <a:ea typeface="Calibri"/>
                          <a:cs typeface="Times New Roman"/>
                        </a:rPr>
                        <a:t>53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latin typeface="Calibri"/>
                          <a:ea typeface="Calibri"/>
                          <a:cs typeface="Times New Roman"/>
                        </a:rPr>
                        <a:t>1 Jka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>
                          <a:latin typeface="Calibri"/>
                          <a:ea typeface="Calibri"/>
                          <a:cs typeface="Times New Roman"/>
                        </a:rPr>
                        <a:t>2 E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700" b="1" dirty="0">
                          <a:latin typeface="Calibri"/>
                          <a:ea typeface="Calibri"/>
                          <a:cs typeface="Times New Roman"/>
                        </a:rPr>
                        <a:t>    0</a:t>
                      </a:r>
                      <a:endParaRPr lang="es-ES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59" marR="434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104" name="Rectangle 2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s-ES"/>
          </a:p>
        </p:txBody>
      </p:sp>
      <p:graphicFrame>
        <p:nvGraphicFramePr>
          <p:cNvPr id="25" name="1 Gráfico"/>
          <p:cNvGraphicFramePr/>
          <p:nvPr/>
        </p:nvGraphicFramePr>
        <p:xfrm>
          <a:off x="600075" y="5486401"/>
          <a:ext cx="2800350" cy="1181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106" name="22 Image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19550" y="5505450"/>
            <a:ext cx="1608138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07" name="Text Box 10"/>
          <p:cNvSpPr txBox="1">
            <a:spLocks noChangeArrowheads="1"/>
          </p:cNvSpPr>
          <p:nvPr/>
        </p:nvSpPr>
        <p:spPr bwMode="auto">
          <a:xfrm>
            <a:off x="438150" y="7296150"/>
            <a:ext cx="11334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solidFill>
                  <a:srgbClr val="990033"/>
                </a:solidFill>
              </a:rPr>
              <a:t>Resultados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99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sz="1200" b="1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99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sz="1200" b="1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427</Words>
  <Application>Microsoft Office PowerPoint</Application>
  <PresentationFormat>A4 (210 x 297 mm)</PresentationFormat>
  <Paragraphs>108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Arial Narrow</vt:lpstr>
      <vt:lpstr>Times New Roman</vt:lpstr>
      <vt:lpstr>Diseño predeterminado</vt:lpstr>
      <vt:lpstr>TRANSFUSION ISOFENOTIPO en DEPRANOCITOSIS y TALASEMIA MAIOR .                        Hospital Universitari  Sant Joan de Déu de Barcelona</vt:lpstr>
    </vt:vector>
  </TitlesOfParts>
  <Company>HSJD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cfabrega</dc:creator>
  <cp:lastModifiedBy>hemotrack</cp:lastModifiedBy>
  <cp:revision>85</cp:revision>
  <dcterms:created xsi:type="dcterms:W3CDTF">2009-01-22T10:03:41Z</dcterms:created>
  <dcterms:modified xsi:type="dcterms:W3CDTF">2013-08-23T09:42:51Z</dcterms:modified>
</cp:coreProperties>
</file>